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753600" cy="7315200"/>
  <p:notesSz cx="6858000" cy="9144000"/>
  <p:embeddedFontLst>
    <p:embeddedFont>
      <p:font typeface="UDモトヤマルベリ" charset="1" panose="020F04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.pn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3.pn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3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487680" y="184719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風力発電とは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579120" y="2525869"/>
            <a:ext cx="8595360" cy="229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</a:p>
          <a:p>
            <a:pPr algn="ctr">
              <a:lnSpc>
                <a:spcPts val="3279"/>
              </a:lnSpc>
            </a:pPr>
            <a:r>
              <a:rPr lang="en-US" sz="27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風の運動エネルギー</a:t>
            </a:r>
            <a:r>
              <a:rPr lang="en-US" sz="27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を電気エネルギーに変換</a:t>
            </a:r>
          </a:p>
          <a:p>
            <a:pPr algn="ctr">
              <a:lnSpc>
                <a:spcPts val="3279"/>
              </a:lnSpc>
            </a:pPr>
            <a:r>
              <a:rPr lang="en-US" sz="27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する発電方式</a:t>
            </a:r>
          </a:p>
          <a:p>
            <a:pPr algn="ctr">
              <a:lnSpc>
                <a:spcPts val="3279"/>
              </a:lnSpc>
            </a:pPr>
          </a:p>
          <a:p>
            <a:pPr algn="l">
              <a:lnSpc>
                <a:spcPts val="3279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3687956" y="4122806"/>
            <a:ext cx="2377688" cy="2252859"/>
          </a:xfrm>
          <a:custGeom>
            <a:avLst/>
            <a:gdLst/>
            <a:ahLst/>
            <a:cxnLst/>
            <a:rect r="r" b="b" t="t" l="l"/>
            <a:pathLst>
              <a:path h="2252859" w="2377688">
                <a:moveTo>
                  <a:pt x="0" y="0"/>
                </a:moveTo>
                <a:lnTo>
                  <a:pt x="2377688" y="0"/>
                </a:lnTo>
                <a:lnTo>
                  <a:pt x="2377688" y="2252859"/>
                </a:lnTo>
                <a:lnTo>
                  <a:pt x="0" y="22528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風力発電のしくみ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4065533" y="4047513"/>
            <a:ext cx="1622535" cy="2170615"/>
          </a:xfrm>
          <a:custGeom>
            <a:avLst/>
            <a:gdLst/>
            <a:ahLst/>
            <a:cxnLst/>
            <a:rect r="r" b="b" t="t" l="l"/>
            <a:pathLst>
              <a:path h="2170615" w="1622535">
                <a:moveTo>
                  <a:pt x="0" y="0"/>
                </a:moveTo>
                <a:lnTo>
                  <a:pt x="1622534" y="0"/>
                </a:lnTo>
                <a:lnTo>
                  <a:pt x="1622534" y="2170615"/>
                </a:lnTo>
                <a:lnTo>
                  <a:pt x="0" y="21706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6082563" y="4137987"/>
            <a:ext cx="2609991" cy="1748790"/>
            <a:chOff x="0" y="0"/>
            <a:chExt cx="966663" cy="6477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66675" cy="647700"/>
            </a:xfrm>
            <a:custGeom>
              <a:avLst/>
              <a:gdLst/>
              <a:ahLst/>
              <a:cxnLst/>
              <a:rect r="r" b="b" t="t" l="l"/>
              <a:pathLst>
                <a:path h="647700" w="966675">
                  <a:moveTo>
                    <a:pt x="681613" y="0"/>
                  </a:moveTo>
                  <a:lnTo>
                    <a:pt x="282407" y="0"/>
                  </a:lnTo>
                  <a:cubicBezTo>
                    <a:pt x="126426" y="0"/>
                    <a:pt x="0" y="123512"/>
                    <a:pt x="0" y="241300"/>
                  </a:cubicBezTo>
                  <a:cubicBezTo>
                    <a:pt x="0" y="322669"/>
                    <a:pt x="66279" y="417810"/>
                    <a:pt x="162037" y="461951"/>
                  </a:cubicBezTo>
                  <a:lnTo>
                    <a:pt x="162037" y="647700"/>
                  </a:lnTo>
                  <a:lnTo>
                    <a:pt x="353844" y="488232"/>
                  </a:lnTo>
                  <a:lnTo>
                    <a:pt x="681613" y="488232"/>
                  </a:lnTo>
                  <a:cubicBezTo>
                    <a:pt x="840226" y="488232"/>
                    <a:pt x="966663" y="364720"/>
                    <a:pt x="966663" y="241300"/>
                  </a:cubicBezTo>
                  <a:cubicBezTo>
                    <a:pt x="966675" y="123512"/>
                    <a:pt x="840226" y="0"/>
                    <a:pt x="681613" y="0"/>
                  </a:cubicBezTo>
                  <a:close/>
                </a:path>
              </a:pathLst>
            </a:custGeom>
            <a:solidFill>
              <a:srgbClr val="A3D7DB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04775"/>
              <a:ext cx="966663" cy="561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87"/>
                </a:lnSpc>
              </a:pPr>
              <a:r>
                <a:rPr lang="en-US" sz="1277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流体のエネルギーを回転エネルギーに変換する機械をタービンという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164331" y="1941268"/>
            <a:ext cx="802909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1. 風車のブレードが風を受けて回転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2. 回転運動が増速され、発電機に伝わる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3. 発電機で電気を作り出す</a:t>
            </a:r>
          </a:p>
          <a:p>
            <a:pPr algn="l">
              <a:lnSpc>
                <a:spcPts val="255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風車の種類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164331" y="1941268"/>
            <a:ext cx="8029096" cy="441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9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風力発電機（風力タービン）のことを風車という</a:t>
            </a:r>
          </a:p>
          <a:p>
            <a:pPr algn="l">
              <a:lnSpc>
                <a:spcPts val="2559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1. 水平軸風車</a:t>
            </a:r>
          </a:p>
          <a:p>
            <a:pPr algn="l" marL="460586" indent="-230293" lvl="1">
              <a:lnSpc>
                <a:spcPts val="2559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回転軸が地面と平行（水平）になっている</a:t>
            </a:r>
          </a:p>
          <a:p>
            <a:pPr algn="l" marL="460586" indent="-230293" lvl="1">
              <a:lnSpc>
                <a:spcPts val="2559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3枚ブレード、プロペラ型が一般的</a:t>
            </a:r>
          </a:p>
          <a:p>
            <a:pPr algn="l" marL="460586" indent="-230293" lvl="1">
              <a:lnSpc>
                <a:spcPts val="2559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風力発電所で用いられている</a:t>
            </a:r>
          </a:p>
          <a:p>
            <a:pPr algn="l">
              <a:lnSpc>
                <a:spcPts val="2559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2. 垂直軸風車</a:t>
            </a:r>
          </a:p>
          <a:p>
            <a:pPr algn="l" marL="460586" indent="-230293" lvl="1">
              <a:lnSpc>
                <a:spcPts val="2559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回転軸が地面に対して垂直</a:t>
            </a:r>
          </a:p>
          <a:p>
            <a:pPr algn="l" marL="460586" indent="-230293" lvl="1">
              <a:lnSpc>
                <a:spcPts val="2559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大型化、高度を高くするのが難しい</a:t>
            </a:r>
          </a:p>
          <a:p>
            <a:pPr algn="l" marL="460586" indent="-230293" lvl="1">
              <a:lnSpc>
                <a:spcPts val="2559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街灯用など小規模利用が多い</a:t>
            </a:r>
          </a:p>
          <a:p>
            <a:pPr algn="l">
              <a:lnSpc>
                <a:spcPts val="255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風力発電の種類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780783" y="4802791"/>
            <a:ext cx="1619914" cy="1449823"/>
          </a:xfrm>
          <a:custGeom>
            <a:avLst/>
            <a:gdLst/>
            <a:ahLst/>
            <a:cxnLst/>
            <a:rect r="r" b="b" t="t" l="l"/>
            <a:pathLst>
              <a:path h="1449823" w="1619914">
                <a:moveTo>
                  <a:pt x="0" y="0"/>
                </a:moveTo>
                <a:lnTo>
                  <a:pt x="1619914" y="0"/>
                </a:lnTo>
                <a:lnTo>
                  <a:pt x="1619914" y="1449823"/>
                </a:lnTo>
                <a:lnTo>
                  <a:pt x="0" y="14498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273527" y="4330821"/>
            <a:ext cx="2725975" cy="2197818"/>
          </a:xfrm>
          <a:custGeom>
            <a:avLst/>
            <a:gdLst/>
            <a:ahLst/>
            <a:cxnLst/>
            <a:rect r="r" b="b" t="t" l="l"/>
            <a:pathLst>
              <a:path h="2197818" w="2725975">
                <a:moveTo>
                  <a:pt x="0" y="0"/>
                </a:moveTo>
                <a:lnTo>
                  <a:pt x="2725975" y="0"/>
                </a:lnTo>
                <a:lnTo>
                  <a:pt x="2725975" y="2197818"/>
                </a:lnTo>
                <a:lnTo>
                  <a:pt x="0" y="21978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64331" y="1941268"/>
            <a:ext cx="8029096" cy="247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・陸上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風力発電：　山や平地など陸地に設置する。地形の影響を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　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受ける。洋上と比べてメンテナンスがしやすい。</a:t>
            </a:r>
          </a:p>
          <a:p>
            <a:pPr algn="l">
              <a:lnSpc>
                <a:spcPts val="2559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・洋上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風力発電：　海の上に設置する。陸より風が安定して吹き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　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発電効率がよい。海底に杭などの基礎構造物を設置する「着床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　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式」と、浮体の上に設置する「浮体式」がある。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主な構成要素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4065533" y="4047513"/>
            <a:ext cx="1622535" cy="2170615"/>
          </a:xfrm>
          <a:custGeom>
            <a:avLst/>
            <a:gdLst/>
            <a:ahLst/>
            <a:cxnLst/>
            <a:rect r="r" b="b" t="t" l="l"/>
            <a:pathLst>
              <a:path h="2170615" w="1622535">
                <a:moveTo>
                  <a:pt x="0" y="0"/>
                </a:moveTo>
                <a:lnTo>
                  <a:pt x="1622534" y="0"/>
                </a:lnTo>
                <a:lnTo>
                  <a:pt x="1622534" y="2170615"/>
                </a:lnTo>
                <a:lnTo>
                  <a:pt x="0" y="21706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・ブレード：空気力学的に設計された回転部分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・ナセル：増速機、発電機が収められている部分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・タワー：高くすることで、風を効率的に受けるための支柱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057083" y="4476601"/>
            <a:ext cx="838200" cy="58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ナセル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057083" y="5078374"/>
            <a:ext cx="838200" cy="58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タワー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318025" y="3748526"/>
            <a:ext cx="1117550" cy="58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ブレード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発電効率と風速の関係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6297038" y="3671605"/>
            <a:ext cx="1622535" cy="2170615"/>
          </a:xfrm>
          <a:custGeom>
            <a:avLst/>
            <a:gdLst/>
            <a:ahLst/>
            <a:cxnLst/>
            <a:rect r="r" b="b" t="t" l="l"/>
            <a:pathLst>
              <a:path h="2170615" w="1622535">
                <a:moveTo>
                  <a:pt x="0" y="0"/>
                </a:moveTo>
                <a:lnTo>
                  <a:pt x="1622535" y="0"/>
                </a:lnTo>
                <a:lnTo>
                  <a:pt x="1622535" y="2170615"/>
                </a:lnTo>
                <a:lnTo>
                  <a:pt x="0" y="21706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844670" y="4192084"/>
            <a:ext cx="1729678" cy="1106994"/>
          </a:xfrm>
          <a:custGeom>
            <a:avLst/>
            <a:gdLst/>
            <a:ahLst/>
            <a:cxnLst/>
            <a:rect r="r" b="b" t="t" l="l"/>
            <a:pathLst>
              <a:path h="1106994" w="1729678">
                <a:moveTo>
                  <a:pt x="0" y="0"/>
                </a:moveTo>
                <a:lnTo>
                  <a:pt x="1729678" y="0"/>
                </a:lnTo>
                <a:lnTo>
                  <a:pt x="1729678" y="1106994"/>
                </a:lnTo>
                <a:lnTo>
                  <a:pt x="0" y="11069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4173336" y="4192084"/>
            <a:ext cx="1406928" cy="699490"/>
          </a:xfrm>
          <a:custGeom>
            <a:avLst/>
            <a:gdLst/>
            <a:ahLst/>
            <a:cxnLst/>
            <a:rect r="r" b="b" t="t" l="l"/>
            <a:pathLst>
              <a:path h="699490" w="1406928">
                <a:moveTo>
                  <a:pt x="0" y="0"/>
                </a:moveTo>
                <a:lnTo>
                  <a:pt x="1406928" y="0"/>
                </a:lnTo>
                <a:lnTo>
                  <a:pt x="1406928" y="699489"/>
                </a:lnTo>
                <a:lnTo>
                  <a:pt x="0" y="6994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18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・発電量は風速の3乗に比例する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・風速が倍になると、発電量は約8倍になる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風力発電の長所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753498" y="4577052"/>
            <a:ext cx="1709494" cy="1497944"/>
          </a:xfrm>
          <a:custGeom>
            <a:avLst/>
            <a:gdLst/>
            <a:ahLst/>
            <a:cxnLst/>
            <a:rect r="r" b="b" t="t" l="l"/>
            <a:pathLst>
              <a:path h="1497944" w="1709494">
                <a:moveTo>
                  <a:pt x="0" y="0"/>
                </a:moveTo>
                <a:lnTo>
                  <a:pt x="1709494" y="0"/>
                </a:lnTo>
                <a:lnTo>
                  <a:pt x="1709494" y="1497945"/>
                </a:lnTo>
                <a:lnTo>
                  <a:pt x="0" y="14979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101167" y="4204319"/>
            <a:ext cx="1956032" cy="1870678"/>
          </a:xfrm>
          <a:custGeom>
            <a:avLst/>
            <a:gdLst/>
            <a:ahLst/>
            <a:cxnLst/>
            <a:rect r="r" b="b" t="t" l="l"/>
            <a:pathLst>
              <a:path h="1870678" w="1956032">
                <a:moveTo>
                  <a:pt x="0" y="0"/>
                </a:moveTo>
                <a:lnTo>
                  <a:pt x="1956032" y="0"/>
                </a:lnTo>
                <a:lnTo>
                  <a:pt x="1956032" y="1870678"/>
                </a:lnTo>
                <a:lnTo>
                  <a:pt x="0" y="1870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807571" y="4630974"/>
            <a:ext cx="1223809" cy="1444022"/>
          </a:xfrm>
          <a:custGeom>
            <a:avLst/>
            <a:gdLst/>
            <a:ahLst/>
            <a:cxnLst/>
            <a:rect r="r" b="b" t="t" l="l"/>
            <a:pathLst>
              <a:path h="1444022" w="1223809">
                <a:moveTo>
                  <a:pt x="0" y="0"/>
                </a:moveTo>
                <a:lnTo>
                  <a:pt x="1223809" y="0"/>
                </a:lnTo>
                <a:lnTo>
                  <a:pt x="1223809" y="1444023"/>
                </a:lnTo>
                <a:lnTo>
                  <a:pt x="0" y="14440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・CO2を排出しないクリーンなエネルギー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・燃料費がかからない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・資源が枯渇せず、持続可能なエネルギー</a:t>
            </a:r>
          </a:p>
          <a:p>
            <a:pPr algn="l">
              <a:lnSpc>
                <a:spcPts val="256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風力発電の課題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544719" y="4650058"/>
            <a:ext cx="1571166" cy="675967"/>
          </a:xfrm>
          <a:custGeom>
            <a:avLst/>
            <a:gdLst/>
            <a:ahLst/>
            <a:cxnLst/>
            <a:rect r="r" b="b" t="t" l="l"/>
            <a:pathLst>
              <a:path h="675967" w="1571166">
                <a:moveTo>
                  <a:pt x="0" y="0"/>
                </a:moveTo>
                <a:lnTo>
                  <a:pt x="1571166" y="0"/>
                </a:lnTo>
                <a:lnTo>
                  <a:pt x="1571166" y="675966"/>
                </a:lnTo>
                <a:lnTo>
                  <a:pt x="0" y="6759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591894" y="4891573"/>
            <a:ext cx="513177" cy="821084"/>
          </a:xfrm>
          <a:custGeom>
            <a:avLst/>
            <a:gdLst/>
            <a:ahLst/>
            <a:cxnLst/>
            <a:rect r="r" b="b" t="t" l="l"/>
            <a:pathLst>
              <a:path h="821084" w="513177">
                <a:moveTo>
                  <a:pt x="0" y="0"/>
                </a:moveTo>
                <a:lnTo>
                  <a:pt x="513177" y="0"/>
                </a:lnTo>
                <a:lnTo>
                  <a:pt x="513177" y="821084"/>
                </a:lnTo>
                <a:lnTo>
                  <a:pt x="0" y="8210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5754185" y="4373266"/>
            <a:ext cx="2252799" cy="1339391"/>
          </a:xfrm>
          <a:custGeom>
            <a:avLst/>
            <a:gdLst/>
            <a:ahLst/>
            <a:cxnLst/>
            <a:rect r="r" b="b" t="t" l="l"/>
            <a:pathLst>
              <a:path h="1339391" w="2252799">
                <a:moveTo>
                  <a:pt x="0" y="0"/>
                </a:moveTo>
                <a:lnTo>
                  <a:pt x="2252798" y="0"/>
                </a:lnTo>
                <a:lnTo>
                  <a:pt x="2252798" y="1339391"/>
                </a:lnTo>
                <a:lnTo>
                  <a:pt x="0" y="13393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風が弱いと発電できない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・風が変動するので、発電する量も変動する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・騒音、景観、鳥類への影響など環境への配慮が必要</a:t>
            </a:r>
          </a:p>
          <a:p>
            <a:pPr algn="l">
              <a:lnSpc>
                <a:spcPts val="2559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日本の風力発電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635917" y="3738900"/>
            <a:ext cx="2325594" cy="2524389"/>
          </a:xfrm>
          <a:custGeom>
            <a:avLst/>
            <a:gdLst/>
            <a:ahLst/>
            <a:cxnLst/>
            <a:rect r="r" b="b" t="t" l="l"/>
            <a:pathLst>
              <a:path h="2524389" w="2325594">
                <a:moveTo>
                  <a:pt x="0" y="0"/>
                </a:moveTo>
                <a:lnTo>
                  <a:pt x="2325594" y="0"/>
                </a:lnTo>
                <a:lnTo>
                  <a:pt x="2325594" y="2524389"/>
                </a:lnTo>
                <a:lnTo>
                  <a:pt x="0" y="25243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354010" y="3671605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64331" y="1941268"/>
            <a:ext cx="8029096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・北海道や東北地方、九州地方など、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風が強い地域で導入量が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　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多い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・洋上風力は将来の主力電源として注目されている</a:t>
            </a:r>
          </a:p>
          <a:p>
            <a:pPr algn="l">
              <a:lnSpc>
                <a:spcPts val="2560"/>
              </a:lnSpc>
            </a:pP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5151510" y="4344826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734133" y="5253692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48272" y="477446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世界の風力発電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224876" y="3334272"/>
            <a:ext cx="5383387" cy="2927217"/>
          </a:xfrm>
          <a:custGeom>
            <a:avLst/>
            <a:gdLst/>
            <a:ahLst/>
            <a:cxnLst/>
            <a:rect r="r" b="b" t="t" l="l"/>
            <a:pathLst>
              <a:path h="2927217" w="5383387">
                <a:moveTo>
                  <a:pt x="0" y="0"/>
                </a:moveTo>
                <a:lnTo>
                  <a:pt x="5383387" y="0"/>
                </a:lnTo>
                <a:lnTo>
                  <a:pt x="5383387" y="2927216"/>
                </a:lnTo>
                <a:lnTo>
                  <a:pt x="0" y="29272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088787" y="3836918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1" y="0"/>
                </a:lnTo>
                <a:lnTo>
                  <a:pt x="405001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4056570" y="3972526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0" y="0"/>
                </a:lnTo>
                <a:lnTo>
                  <a:pt x="405000" y="493902"/>
                </a:lnTo>
                <a:lnTo>
                  <a:pt x="0" y="493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598108" y="3836918"/>
            <a:ext cx="405000" cy="493903"/>
          </a:xfrm>
          <a:custGeom>
            <a:avLst/>
            <a:gdLst/>
            <a:ahLst/>
            <a:cxnLst/>
            <a:rect r="r" b="b" t="t" l="l"/>
            <a:pathLst>
              <a:path h="493903" w="405000">
                <a:moveTo>
                  <a:pt x="0" y="0"/>
                </a:moveTo>
                <a:lnTo>
                  <a:pt x="405000" y="0"/>
                </a:lnTo>
                <a:lnTo>
                  <a:pt x="405000" y="493903"/>
                </a:lnTo>
                <a:lnTo>
                  <a:pt x="0" y="493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・中国・アメリカ・ドイツなどの導入量が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多い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・世界全体で再生可能エネルギーの中で大きな割合を占める</a:t>
            </a:r>
          </a:p>
          <a:p>
            <a:pPr algn="l">
              <a:lnSpc>
                <a:spcPts val="256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527449" y="56329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風力発電の未来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070394" y="3908463"/>
            <a:ext cx="2735334" cy="2431961"/>
          </a:xfrm>
          <a:custGeom>
            <a:avLst/>
            <a:gdLst/>
            <a:ahLst/>
            <a:cxnLst/>
            <a:rect r="r" b="b" t="t" l="l"/>
            <a:pathLst>
              <a:path h="2431961" w="2735334">
                <a:moveTo>
                  <a:pt x="0" y="0"/>
                </a:moveTo>
                <a:lnTo>
                  <a:pt x="2735334" y="0"/>
                </a:lnTo>
                <a:lnTo>
                  <a:pt x="2735334" y="2431961"/>
                </a:lnTo>
                <a:lnTo>
                  <a:pt x="0" y="2431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974260" y="4465045"/>
            <a:ext cx="1549763" cy="1721959"/>
          </a:xfrm>
          <a:custGeom>
            <a:avLst/>
            <a:gdLst/>
            <a:ahLst/>
            <a:cxnLst/>
            <a:rect r="r" b="b" t="t" l="l"/>
            <a:pathLst>
              <a:path h="1721959" w="1549763">
                <a:moveTo>
                  <a:pt x="0" y="0"/>
                </a:moveTo>
                <a:lnTo>
                  <a:pt x="1549762" y="0"/>
                </a:lnTo>
                <a:lnTo>
                  <a:pt x="1549762" y="1721959"/>
                </a:lnTo>
                <a:lnTo>
                  <a:pt x="0" y="17219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64331" y="1941268"/>
            <a:ext cx="8029096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・技術が進歩して、より効率的になってきている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・燃料を外国から輸入しなくてよいので、安定的に、かつ、安心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　して使えるエネルギーとして、重要性が増している</a:t>
            </a:r>
          </a:p>
          <a:p>
            <a:pPr algn="l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・地球環境を守るために、必要性が更に見込まれている</a:t>
            </a:r>
          </a:p>
          <a:p>
            <a:pPr algn="l">
              <a:lnSpc>
                <a:spcPts val="255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D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92554" y="656810"/>
            <a:ext cx="922896" cy="1121505"/>
            <a:chOff x="0" y="0"/>
            <a:chExt cx="362566" cy="4405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F9F8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92554" y="2212767"/>
            <a:ext cx="922896" cy="1121505"/>
            <a:chOff x="0" y="0"/>
            <a:chExt cx="362566" cy="4405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F9C4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92554" y="3770068"/>
            <a:ext cx="922896" cy="1121505"/>
            <a:chOff x="0" y="0"/>
            <a:chExt cx="362566" cy="4405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9CC4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92554" y="5326024"/>
            <a:ext cx="922896" cy="1121505"/>
            <a:chOff x="0" y="0"/>
            <a:chExt cx="362566" cy="4405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2566" cy="440591"/>
            </a:xfrm>
            <a:custGeom>
              <a:avLst/>
              <a:gdLst/>
              <a:ahLst/>
              <a:cxnLst/>
              <a:rect r="r" b="b" t="t" l="l"/>
              <a:pathLst>
                <a:path h="440591" w="362566">
                  <a:moveTo>
                    <a:pt x="83887" y="0"/>
                  </a:moveTo>
                  <a:lnTo>
                    <a:pt x="278679" y="0"/>
                  </a:lnTo>
                  <a:cubicBezTo>
                    <a:pt x="300927" y="0"/>
                    <a:pt x="322264" y="8838"/>
                    <a:pt x="337996" y="24570"/>
                  </a:cubicBezTo>
                  <a:cubicBezTo>
                    <a:pt x="353728" y="40302"/>
                    <a:pt x="362566" y="61639"/>
                    <a:pt x="362566" y="83887"/>
                  </a:cubicBezTo>
                  <a:lnTo>
                    <a:pt x="362566" y="356704"/>
                  </a:lnTo>
                  <a:cubicBezTo>
                    <a:pt x="362566" y="378952"/>
                    <a:pt x="353728" y="400289"/>
                    <a:pt x="337996" y="416021"/>
                  </a:cubicBezTo>
                  <a:cubicBezTo>
                    <a:pt x="322264" y="431753"/>
                    <a:pt x="300927" y="440591"/>
                    <a:pt x="278679" y="440591"/>
                  </a:cubicBezTo>
                  <a:lnTo>
                    <a:pt x="83887" y="440591"/>
                  </a:lnTo>
                  <a:cubicBezTo>
                    <a:pt x="61639" y="440591"/>
                    <a:pt x="40302" y="431753"/>
                    <a:pt x="24570" y="416021"/>
                  </a:cubicBezTo>
                  <a:cubicBezTo>
                    <a:pt x="8838" y="400289"/>
                    <a:pt x="0" y="378952"/>
                    <a:pt x="0" y="356704"/>
                  </a:cubicBezTo>
                  <a:lnTo>
                    <a:pt x="0" y="83887"/>
                  </a:lnTo>
                  <a:cubicBezTo>
                    <a:pt x="0" y="61639"/>
                    <a:pt x="8838" y="40302"/>
                    <a:pt x="24570" y="24570"/>
                  </a:cubicBezTo>
                  <a:cubicBezTo>
                    <a:pt x="40302" y="8838"/>
                    <a:pt x="61639" y="0"/>
                    <a:pt x="83887" y="0"/>
                  </a:cubicBezTo>
                  <a:close/>
                </a:path>
              </a:pathLst>
            </a:custGeom>
            <a:solidFill>
              <a:srgbClr val="009A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62566" cy="47869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893246" y="3057714"/>
            <a:ext cx="6216625" cy="1227783"/>
          </a:xfrm>
          <a:custGeom>
            <a:avLst/>
            <a:gdLst/>
            <a:ahLst/>
            <a:cxnLst/>
            <a:rect r="r" b="b" t="t" l="l"/>
            <a:pathLst>
              <a:path h="1227783" w="6216625">
                <a:moveTo>
                  <a:pt x="0" y="0"/>
                </a:moveTo>
                <a:lnTo>
                  <a:pt x="6216624" y="0"/>
                </a:lnTo>
                <a:lnTo>
                  <a:pt x="6216624" y="1227783"/>
                </a:lnTo>
                <a:lnTo>
                  <a:pt x="0" y="122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456832" y="591303"/>
            <a:ext cx="8736596" cy="6188614"/>
            <a:chOff x="0" y="0"/>
            <a:chExt cx="3432234" cy="2431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32234" cy="2431241"/>
            </a:xfrm>
            <a:custGeom>
              <a:avLst/>
              <a:gdLst/>
              <a:ahLst/>
              <a:cxnLst/>
              <a:rect r="r" b="b" t="t" l="l"/>
              <a:pathLst>
                <a:path h="2431241" w="3432234">
                  <a:moveTo>
                    <a:pt x="0" y="0"/>
                  </a:moveTo>
                  <a:lnTo>
                    <a:pt x="3432234" y="0"/>
                  </a:lnTo>
                  <a:lnTo>
                    <a:pt x="3432234" y="2431241"/>
                  </a:lnTo>
                  <a:lnTo>
                    <a:pt x="0" y="243124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32234" cy="2469341"/>
            </a:xfrm>
            <a:prstGeom prst="rect">
              <a:avLst/>
            </a:prstGeom>
          </p:spPr>
          <p:txBody>
            <a:bodyPr anchor="ctr" rtlCol="false" tIns="46341" lIns="46341" bIns="46341" rIns="46341"/>
            <a:lstStyle/>
            <a:p>
              <a:pPr algn="ctr">
                <a:lnSpc>
                  <a:spcPts val="1787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0024" y="649140"/>
            <a:ext cx="754850" cy="6016921"/>
          </a:xfrm>
          <a:custGeom>
            <a:avLst/>
            <a:gdLst/>
            <a:ahLst/>
            <a:cxnLst/>
            <a:rect r="r" b="b" t="t" l="l"/>
            <a:pathLst>
              <a:path h="6016921" w="754850">
                <a:moveTo>
                  <a:pt x="0" y="0"/>
                </a:moveTo>
                <a:lnTo>
                  <a:pt x="754850" y="0"/>
                </a:lnTo>
                <a:lnTo>
                  <a:pt x="754850" y="6016920"/>
                </a:lnTo>
                <a:lnTo>
                  <a:pt x="0" y="601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06627" y="935005"/>
            <a:ext cx="8778240" cy="1219200"/>
            <a:chOff x="0" y="0"/>
            <a:chExt cx="11704320" cy="162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47675"/>
              <a:ext cx="11704320" cy="207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000000"/>
                  </a:solidFill>
                  <a:latin typeface="UDモトヤマルベリ"/>
                  <a:ea typeface="UDモトヤマルベリ"/>
                  <a:cs typeface="UDモトヤマルベリ"/>
                  <a:sym typeface="UDモトヤマルベリ"/>
                </a:rPr>
                <a:t>まとめ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774535" y="3770068"/>
            <a:ext cx="2242425" cy="2258853"/>
          </a:xfrm>
          <a:custGeom>
            <a:avLst/>
            <a:gdLst/>
            <a:ahLst/>
            <a:cxnLst/>
            <a:rect r="r" b="b" t="t" l="l"/>
            <a:pathLst>
              <a:path h="2258853" w="2242425">
                <a:moveTo>
                  <a:pt x="0" y="0"/>
                </a:moveTo>
                <a:lnTo>
                  <a:pt x="2242425" y="0"/>
                </a:lnTo>
                <a:lnTo>
                  <a:pt x="2242425" y="2258854"/>
                </a:lnTo>
                <a:lnTo>
                  <a:pt x="0" y="22588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74865" y="4670876"/>
            <a:ext cx="1729678" cy="1106994"/>
          </a:xfrm>
          <a:custGeom>
            <a:avLst/>
            <a:gdLst/>
            <a:ahLst/>
            <a:cxnLst/>
            <a:rect r="r" b="b" t="t" l="l"/>
            <a:pathLst>
              <a:path h="1106994" w="1729678">
                <a:moveTo>
                  <a:pt x="0" y="0"/>
                </a:moveTo>
                <a:lnTo>
                  <a:pt x="1729679" y="0"/>
                </a:lnTo>
                <a:lnTo>
                  <a:pt x="1729679" y="1106994"/>
                </a:lnTo>
                <a:lnTo>
                  <a:pt x="0" y="11069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674185" y="4670876"/>
            <a:ext cx="1725421" cy="1215901"/>
          </a:xfrm>
          <a:custGeom>
            <a:avLst/>
            <a:gdLst/>
            <a:ahLst/>
            <a:cxnLst/>
            <a:rect r="r" b="b" t="t" l="l"/>
            <a:pathLst>
              <a:path h="1215901" w="1725421">
                <a:moveTo>
                  <a:pt x="0" y="0"/>
                </a:moveTo>
                <a:lnTo>
                  <a:pt x="1725421" y="0"/>
                </a:lnTo>
                <a:lnTo>
                  <a:pt x="1725421" y="1215901"/>
                </a:lnTo>
                <a:lnTo>
                  <a:pt x="0" y="12159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64331" y="1941268"/>
            <a:ext cx="8029096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0"/>
              </a:lnSpc>
            </a:pP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</a:t>
            </a: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風力発電は持続可能な社会に不可欠な技術</a:t>
            </a:r>
          </a:p>
          <a:p>
            <a:pPr algn="l">
              <a:lnSpc>
                <a:spcPts val="2559"/>
              </a:lnSpc>
            </a:pPr>
            <a:r>
              <a:rPr lang="en-US" sz="2133">
                <a:solidFill>
                  <a:srgbClr val="000000"/>
                </a:solidFill>
                <a:latin typeface="UDモトヤマルベリ"/>
                <a:ea typeface="UDモトヤマルベリ"/>
                <a:cs typeface="UDモトヤマルベリ"/>
                <a:sym typeface="UDモトヤマルベリ"/>
              </a:rPr>
              <a:t>・未来の地球を守る大切な方法のひとつ</a:t>
            </a:r>
          </a:p>
          <a:p>
            <a:pPr algn="l">
              <a:lnSpc>
                <a:spcPts val="256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DAGoXENKYNc</dc:identifier>
  <dcterms:modified xsi:type="dcterms:W3CDTF">2011-08-01T06:04:30Z</dcterms:modified>
  <cp:revision>1</cp:revision>
  <dc:title>風力発電_高校生向け.pptxのコピー</dc:title>
</cp:coreProperties>
</file>