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9753600" cy="7315200"/>
  <p:notesSz cx="6858000" cy="9144000"/>
  <p:embeddedFontLst>
    <p:embeddedFont>
      <p:font typeface="UDモトヤマルベリ" charset="1" panose="020F0400000000000000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fonts/font16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5.png" Type="http://schemas.openxmlformats.org/officeDocument/2006/relationships/image"/><Relationship Id="rId6" Target="../media/image6.svg" Type="http://schemas.openxmlformats.org/officeDocument/2006/relationships/image"/><Relationship Id="rId7" Target="../media/image7.png" Type="http://schemas.openxmlformats.org/officeDocument/2006/relationships/image"/><Relationship Id="rId8" Target="../media/image8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9.png" Type="http://schemas.openxmlformats.org/officeDocument/2006/relationships/image"/><Relationship Id="rId6" Target="../media/image10.png" Type="http://schemas.openxmlformats.org/officeDocument/2006/relationships/image"/><Relationship Id="rId7" Target="../media/image11.svg" Type="http://schemas.openxmlformats.org/officeDocument/2006/relationships/image"/><Relationship Id="rId8" Target="../media/image12.png" Type="http://schemas.openxmlformats.org/officeDocument/2006/relationships/image"/><Relationship Id="rId9" Target="../media/image1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1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14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15.png" Type="http://schemas.openxmlformats.org/officeDocument/2006/relationships/image"/><Relationship Id="rId6" Target="../media/image1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17.png" Type="http://schemas.openxmlformats.org/officeDocument/2006/relationships/image"/><Relationship Id="rId6" Target="../media/image18.png" Type="http://schemas.openxmlformats.org/officeDocument/2006/relationships/image"/><Relationship Id="rId7" Target="../media/image19.svg" Type="http://schemas.openxmlformats.org/officeDocument/2006/relationships/image"/><Relationship Id="rId8" Target="../media/image20.png" Type="http://schemas.openxmlformats.org/officeDocument/2006/relationships/image"/><Relationship Id="rId9" Target="../media/image21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22.png" Type="http://schemas.openxmlformats.org/officeDocument/2006/relationships/image"/><Relationship Id="rId6" Target="../media/image23.png" Type="http://schemas.openxmlformats.org/officeDocument/2006/relationships/image"/><Relationship Id="rId7" Target="../media/image24.svg" Type="http://schemas.openxmlformats.org/officeDocument/2006/relationships/image"/><Relationship Id="rId8" Target="../media/image25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26.png" Type="http://schemas.openxmlformats.org/officeDocument/2006/relationships/image"/><Relationship Id="rId6" Target="../media/image27.svg" Type="http://schemas.openxmlformats.org/officeDocument/2006/relationships/image"/><Relationship Id="rId7" Target="../media/image28.png" Type="http://schemas.openxmlformats.org/officeDocument/2006/relationships/image"/><Relationship Id="rId8" Target="../media/image29.svg" Type="http://schemas.openxmlformats.org/officeDocument/2006/relationships/image"/><Relationship Id="rId9" Target="../media/image30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31.png" Type="http://schemas.openxmlformats.org/officeDocument/2006/relationships/image"/><Relationship Id="rId6" Target="../media/image32.svg" Type="http://schemas.openxmlformats.org/officeDocument/2006/relationships/image"/><Relationship Id="rId7" Target="../media/image33.png" Type="http://schemas.openxmlformats.org/officeDocument/2006/relationships/image"/><Relationship Id="rId8" Target="../media/image34.svg" Type="http://schemas.openxmlformats.org/officeDocument/2006/relationships/image"/><Relationship Id="rId9" Target="../media/image35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3D7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692554" y="656810"/>
            <a:ext cx="922896" cy="1121505"/>
            <a:chOff x="0" y="0"/>
            <a:chExt cx="362566" cy="44059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FF9F8C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8692554" y="2212767"/>
            <a:ext cx="922896" cy="1121505"/>
            <a:chOff x="0" y="0"/>
            <a:chExt cx="362566" cy="440591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F9C464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8692554" y="3770068"/>
            <a:ext cx="922896" cy="1121505"/>
            <a:chOff x="0" y="0"/>
            <a:chExt cx="362566" cy="44059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9CC492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8692554" y="5326024"/>
            <a:ext cx="922896" cy="1121505"/>
            <a:chOff x="0" y="0"/>
            <a:chExt cx="362566" cy="440591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009AA6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-5400000">
            <a:off x="5893246" y="3057714"/>
            <a:ext cx="6216625" cy="1227783"/>
          </a:xfrm>
          <a:custGeom>
            <a:avLst/>
            <a:gdLst/>
            <a:ahLst/>
            <a:cxnLst/>
            <a:rect r="r" b="b" t="t" l="l"/>
            <a:pathLst>
              <a:path h="1227783" w="6216625">
                <a:moveTo>
                  <a:pt x="0" y="0"/>
                </a:moveTo>
                <a:lnTo>
                  <a:pt x="6216624" y="0"/>
                </a:lnTo>
                <a:lnTo>
                  <a:pt x="6216624" y="1227783"/>
                </a:lnTo>
                <a:lnTo>
                  <a:pt x="0" y="122778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0">
            <a:off x="527449" y="563293"/>
            <a:ext cx="8736596" cy="6188614"/>
            <a:chOff x="0" y="0"/>
            <a:chExt cx="3432234" cy="2431241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3432234" cy="2431241"/>
            </a:xfrm>
            <a:custGeom>
              <a:avLst/>
              <a:gdLst/>
              <a:ahLst/>
              <a:cxnLst/>
              <a:rect r="r" b="b" t="t" l="l"/>
              <a:pathLst>
                <a:path h="2431241" w="3432234">
                  <a:moveTo>
                    <a:pt x="0" y="0"/>
                  </a:moveTo>
                  <a:lnTo>
                    <a:pt x="3432234" y="0"/>
                  </a:lnTo>
                  <a:lnTo>
                    <a:pt x="3432234" y="2431241"/>
                  </a:lnTo>
                  <a:lnTo>
                    <a:pt x="0" y="2431241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3432234" cy="246934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0">
            <a:off x="150024" y="649140"/>
            <a:ext cx="754850" cy="6016921"/>
          </a:xfrm>
          <a:custGeom>
            <a:avLst/>
            <a:gdLst/>
            <a:ahLst/>
            <a:cxnLst/>
            <a:rect r="r" b="b" t="t" l="l"/>
            <a:pathLst>
              <a:path h="6016921" w="754850">
                <a:moveTo>
                  <a:pt x="0" y="0"/>
                </a:moveTo>
                <a:lnTo>
                  <a:pt x="754850" y="0"/>
                </a:lnTo>
                <a:lnTo>
                  <a:pt x="754850" y="6016920"/>
                </a:lnTo>
                <a:lnTo>
                  <a:pt x="0" y="601692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9" id="19"/>
          <p:cNvGrpSpPr/>
          <p:nvPr/>
        </p:nvGrpSpPr>
        <p:grpSpPr>
          <a:xfrm rot="0">
            <a:off x="487680" y="1847195"/>
            <a:ext cx="8778240" cy="1219200"/>
            <a:chOff x="0" y="0"/>
            <a:chExt cx="11704320" cy="16256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1704320" cy="1625600"/>
            </a:xfrm>
            <a:custGeom>
              <a:avLst/>
              <a:gdLst/>
              <a:ahLst/>
              <a:cxnLst/>
              <a:rect r="r" b="b" t="t" l="l"/>
              <a:pathLst>
                <a:path h="1625600" w="11704320">
                  <a:moveTo>
                    <a:pt x="0" y="0"/>
                  </a:moveTo>
                  <a:lnTo>
                    <a:pt x="11704320" y="0"/>
                  </a:lnTo>
                  <a:lnTo>
                    <a:pt x="11704320" y="1625600"/>
                  </a:lnTo>
                  <a:lnTo>
                    <a:pt x="0" y="16256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447675"/>
              <a:ext cx="11704320" cy="20732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5631"/>
                </a:lnSpc>
              </a:pPr>
              <a:r>
                <a:rPr lang="en-US" sz="4693">
                  <a:solidFill>
                    <a:srgbClr val="000000"/>
                  </a:solidFill>
                  <a:latin typeface="UDモトヤマルベリ"/>
                  <a:ea typeface="UDモトヤマルベリ"/>
                  <a:cs typeface="UDモトヤマルベリ"/>
                  <a:sym typeface="UDモトヤマルベリ"/>
                </a:rPr>
                <a:t>風力発電ってなんだろう？</a:t>
              </a:r>
            </a:p>
          </p:txBody>
        </p:sp>
      </p:grpSp>
      <p:sp>
        <p:nvSpPr>
          <p:cNvPr name="TextBox 22" id="22"/>
          <p:cNvSpPr txBox="true"/>
          <p:nvPr/>
        </p:nvSpPr>
        <p:spPr>
          <a:xfrm rot="0">
            <a:off x="579120" y="2818745"/>
            <a:ext cx="8595360" cy="1476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79"/>
              </a:lnSpc>
            </a:pPr>
          </a:p>
          <a:p>
            <a:pPr algn="ctr">
              <a:lnSpc>
                <a:spcPts val="3279"/>
              </a:lnSpc>
            </a:pPr>
            <a:r>
              <a:rPr lang="en-US" sz="27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〜 かぜの力で電気ができる！？ 〜</a:t>
            </a:r>
          </a:p>
          <a:p>
            <a:pPr algn="l">
              <a:lnSpc>
                <a:spcPts val="3279"/>
              </a:lnSpc>
            </a:pPr>
          </a:p>
        </p:txBody>
      </p:sp>
      <p:sp>
        <p:nvSpPr>
          <p:cNvPr name="Freeform 23" id="23"/>
          <p:cNvSpPr/>
          <p:nvPr/>
        </p:nvSpPr>
        <p:spPr>
          <a:xfrm flipH="false" flipV="false" rot="0">
            <a:off x="3687956" y="4122806"/>
            <a:ext cx="2377688" cy="2252859"/>
          </a:xfrm>
          <a:custGeom>
            <a:avLst/>
            <a:gdLst/>
            <a:ahLst/>
            <a:cxnLst/>
            <a:rect r="r" b="b" t="t" l="l"/>
            <a:pathLst>
              <a:path h="2252859" w="2377688">
                <a:moveTo>
                  <a:pt x="0" y="0"/>
                </a:moveTo>
                <a:lnTo>
                  <a:pt x="2377688" y="0"/>
                </a:lnTo>
                <a:lnTo>
                  <a:pt x="2377688" y="2252859"/>
                </a:lnTo>
                <a:lnTo>
                  <a:pt x="0" y="225285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3D7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692554" y="656810"/>
            <a:ext cx="922896" cy="1121505"/>
            <a:chOff x="0" y="0"/>
            <a:chExt cx="362566" cy="44059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FF9F8C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8692554" y="2212767"/>
            <a:ext cx="922896" cy="1121505"/>
            <a:chOff x="0" y="0"/>
            <a:chExt cx="362566" cy="440591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F9C464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8692554" y="3770068"/>
            <a:ext cx="922896" cy="1121505"/>
            <a:chOff x="0" y="0"/>
            <a:chExt cx="362566" cy="44059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9CC492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8692554" y="5326024"/>
            <a:ext cx="922896" cy="1121505"/>
            <a:chOff x="0" y="0"/>
            <a:chExt cx="362566" cy="440591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009AA6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-5400000">
            <a:off x="5893246" y="3057714"/>
            <a:ext cx="6216625" cy="1227783"/>
          </a:xfrm>
          <a:custGeom>
            <a:avLst/>
            <a:gdLst/>
            <a:ahLst/>
            <a:cxnLst/>
            <a:rect r="r" b="b" t="t" l="l"/>
            <a:pathLst>
              <a:path h="1227783" w="6216625">
                <a:moveTo>
                  <a:pt x="0" y="0"/>
                </a:moveTo>
                <a:lnTo>
                  <a:pt x="6216624" y="0"/>
                </a:lnTo>
                <a:lnTo>
                  <a:pt x="6216624" y="1227783"/>
                </a:lnTo>
                <a:lnTo>
                  <a:pt x="0" y="122778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0">
            <a:off x="527449" y="563293"/>
            <a:ext cx="8736596" cy="6188614"/>
            <a:chOff x="0" y="0"/>
            <a:chExt cx="3432234" cy="2431241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3432234" cy="2431241"/>
            </a:xfrm>
            <a:custGeom>
              <a:avLst/>
              <a:gdLst/>
              <a:ahLst/>
              <a:cxnLst/>
              <a:rect r="r" b="b" t="t" l="l"/>
              <a:pathLst>
                <a:path h="2431241" w="3432234">
                  <a:moveTo>
                    <a:pt x="0" y="0"/>
                  </a:moveTo>
                  <a:lnTo>
                    <a:pt x="3432234" y="0"/>
                  </a:lnTo>
                  <a:lnTo>
                    <a:pt x="3432234" y="2431241"/>
                  </a:lnTo>
                  <a:lnTo>
                    <a:pt x="0" y="2431241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3432234" cy="246934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0">
            <a:off x="150024" y="649140"/>
            <a:ext cx="754850" cy="6016921"/>
          </a:xfrm>
          <a:custGeom>
            <a:avLst/>
            <a:gdLst/>
            <a:ahLst/>
            <a:cxnLst/>
            <a:rect r="r" b="b" t="t" l="l"/>
            <a:pathLst>
              <a:path h="6016921" w="754850">
                <a:moveTo>
                  <a:pt x="0" y="0"/>
                </a:moveTo>
                <a:lnTo>
                  <a:pt x="754850" y="0"/>
                </a:lnTo>
                <a:lnTo>
                  <a:pt x="754850" y="6016920"/>
                </a:lnTo>
                <a:lnTo>
                  <a:pt x="0" y="601692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9" id="19"/>
          <p:cNvGrpSpPr/>
          <p:nvPr/>
        </p:nvGrpSpPr>
        <p:grpSpPr>
          <a:xfrm rot="0">
            <a:off x="506627" y="935005"/>
            <a:ext cx="8778240" cy="1219200"/>
            <a:chOff x="0" y="0"/>
            <a:chExt cx="11704320" cy="16256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1704320" cy="1625600"/>
            </a:xfrm>
            <a:custGeom>
              <a:avLst/>
              <a:gdLst/>
              <a:ahLst/>
              <a:cxnLst/>
              <a:rect r="r" b="b" t="t" l="l"/>
              <a:pathLst>
                <a:path h="1625600" w="11704320">
                  <a:moveTo>
                    <a:pt x="0" y="0"/>
                  </a:moveTo>
                  <a:lnTo>
                    <a:pt x="11704320" y="0"/>
                  </a:lnTo>
                  <a:lnTo>
                    <a:pt x="11704320" y="1625600"/>
                  </a:lnTo>
                  <a:lnTo>
                    <a:pt x="0" y="16256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447675"/>
              <a:ext cx="11704320" cy="20732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5631"/>
                </a:lnSpc>
              </a:pPr>
              <a:r>
                <a:rPr lang="en-US" sz="4693">
                  <a:solidFill>
                    <a:srgbClr val="000000"/>
                  </a:solidFill>
                  <a:latin typeface="UDモトヤマルベリ"/>
                  <a:ea typeface="UDモトヤマルベリ"/>
                  <a:cs typeface="UDモトヤマルベリ"/>
                  <a:sym typeface="UDモトヤマルベリ"/>
                </a:rPr>
                <a:t>電気ってなに？</a:t>
              </a:r>
            </a:p>
          </p:txBody>
        </p:sp>
      </p:grpSp>
      <p:sp>
        <p:nvSpPr>
          <p:cNvPr name="Freeform 22" id="22"/>
          <p:cNvSpPr/>
          <p:nvPr/>
        </p:nvSpPr>
        <p:spPr>
          <a:xfrm flipH="false" flipV="false" rot="0">
            <a:off x="6767790" y="4479971"/>
            <a:ext cx="1111699" cy="1599566"/>
          </a:xfrm>
          <a:custGeom>
            <a:avLst/>
            <a:gdLst/>
            <a:ahLst/>
            <a:cxnLst/>
            <a:rect r="r" b="b" t="t" l="l"/>
            <a:pathLst>
              <a:path h="1599566" w="1111699">
                <a:moveTo>
                  <a:pt x="0" y="0"/>
                </a:moveTo>
                <a:lnTo>
                  <a:pt x="1111698" y="0"/>
                </a:lnTo>
                <a:lnTo>
                  <a:pt x="1111698" y="1599566"/>
                </a:lnTo>
                <a:lnTo>
                  <a:pt x="0" y="159956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4026396" y="4479971"/>
            <a:ext cx="1760319" cy="1692107"/>
          </a:xfrm>
          <a:custGeom>
            <a:avLst/>
            <a:gdLst/>
            <a:ahLst/>
            <a:cxnLst/>
            <a:rect r="r" b="b" t="t" l="l"/>
            <a:pathLst>
              <a:path h="1692107" w="1760319">
                <a:moveTo>
                  <a:pt x="0" y="0"/>
                </a:moveTo>
                <a:lnTo>
                  <a:pt x="1760319" y="0"/>
                </a:lnTo>
                <a:lnTo>
                  <a:pt x="1760319" y="1692107"/>
                </a:lnTo>
                <a:lnTo>
                  <a:pt x="0" y="169210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1709532" y="4729460"/>
            <a:ext cx="1223722" cy="1193129"/>
          </a:xfrm>
          <a:custGeom>
            <a:avLst/>
            <a:gdLst/>
            <a:ahLst/>
            <a:cxnLst/>
            <a:rect r="r" b="b" t="t" l="l"/>
            <a:pathLst>
              <a:path h="1193129" w="1223722">
                <a:moveTo>
                  <a:pt x="0" y="0"/>
                </a:moveTo>
                <a:lnTo>
                  <a:pt x="1223722" y="0"/>
                </a:lnTo>
                <a:lnTo>
                  <a:pt x="1223722" y="1193129"/>
                </a:lnTo>
                <a:lnTo>
                  <a:pt x="0" y="119312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1164331" y="1941268"/>
            <a:ext cx="8029096" cy="2152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60"/>
              </a:lnSpc>
            </a:pPr>
          </a:p>
          <a:p>
            <a:pPr algn="l">
              <a:lnSpc>
                <a:spcPts val="2560"/>
              </a:lnSpc>
            </a:pP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・毎日つかってる「でんき」</a:t>
            </a:r>
          </a:p>
          <a:p>
            <a:pPr algn="l">
              <a:lnSpc>
                <a:spcPts val="2560"/>
              </a:lnSpc>
            </a:pP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・ゲーム、テレビ、照明も！</a:t>
            </a:r>
          </a:p>
          <a:p>
            <a:pPr algn="l">
              <a:lnSpc>
                <a:spcPts val="2560"/>
              </a:lnSpc>
            </a:pP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・電気はどこから来るのかな？</a:t>
            </a:r>
          </a:p>
          <a:p>
            <a:pPr algn="l">
              <a:lnSpc>
                <a:spcPts val="2559"/>
              </a:lnSpc>
            </a:pPr>
          </a:p>
          <a:p>
            <a:pPr algn="l">
              <a:lnSpc>
                <a:spcPts val="2560"/>
              </a:lnSpc>
            </a:pP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🧠【豆知識】でんきは発電所でつくっているよ！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3D7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692554" y="656810"/>
            <a:ext cx="922896" cy="1121505"/>
            <a:chOff x="0" y="0"/>
            <a:chExt cx="362566" cy="44059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FF9F8C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8692554" y="2212767"/>
            <a:ext cx="922896" cy="1121505"/>
            <a:chOff x="0" y="0"/>
            <a:chExt cx="362566" cy="440591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F9C464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8692554" y="3770068"/>
            <a:ext cx="922896" cy="1121505"/>
            <a:chOff x="0" y="0"/>
            <a:chExt cx="362566" cy="44059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9CC492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8692554" y="5326024"/>
            <a:ext cx="922896" cy="1121505"/>
            <a:chOff x="0" y="0"/>
            <a:chExt cx="362566" cy="440591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009AA6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-5400000">
            <a:off x="5893246" y="3057714"/>
            <a:ext cx="6216625" cy="1227783"/>
          </a:xfrm>
          <a:custGeom>
            <a:avLst/>
            <a:gdLst/>
            <a:ahLst/>
            <a:cxnLst/>
            <a:rect r="r" b="b" t="t" l="l"/>
            <a:pathLst>
              <a:path h="1227783" w="6216625">
                <a:moveTo>
                  <a:pt x="0" y="0"/>
                </a:moveTo>
                <a:lnTo>
                  <a:pt x="6216624" y="0"/>
                </a:lnTo>
                <a:lnTo>
                  <a:pt x="6216624" y="1227783"/>
                </a:lnTo>
                <a:lnTo>
                  <a:pt x="0" y="122778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0">
            <a:off x="527449" y="563293"/>
            <a:ext cx="8736596" cy="6188614"/>
            <a:chOff x="0" y="0"/>
            <a:chExt cx="3432234" cy="2431241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3432234" cy="2431241"/>
            </a:xfrm>
            <a:custGeom>
              <a:avLst/>
              <a:gdLst/>
              <a:ahLst/>
              <a:cxnLst/>
              <a:rect r="r" b="b" t="t" l="l"/>
              <a:pathLst>
                <a:path h="2431241" w="3432234">
                  <a:moveTo>
                    <a:pt x="0" y="0"/>
                  </a:moveTo>
                  <a:lnTo>
                    <a:pt x="3432234" y="0"/>
                  </a:lnTo>
                  <a:lnTo>
                    <a:pt x="3432234" y="2431241"/>
                  </a:lnTo>
                  <a:lnTo>
                    <a:pt x="0" y="2431241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3432234" cy="246934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0">
            <a:off x="150024" y="649140"/>
            <a:ext cx="754850" cy="6016921"/>
          </a:xfrm>
          <a:custGeom>
            <a:avLst/>
            <a:gdLst/>
            <a:ahLst/>
            <a:cxnLst/>
            <a:rect r="r" b="b" t="t" l="l"/>
            <a:pathLst>
              <a:path h="6016921" w="754850">
                <a:moveTo>
                  <a:pt x="0" y="0"/>
                </a:moveTo>
                <a:lnTo>
                  <a:pt x="754850" y="0"/>
                </a:lnTo>
                <a:lnTo>
                  <a:pt x="754850" y="6016920"/>
                </a:lnTo>
                <a:lnTo>
                  <a:pt x="0" y="601692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9" id="19"/>
          <p:cNvGrpSpPr/>
          <p:nvPr/>
        </p:nvGrpSpPr>
        <p:grpSpPr>
          <a:xfrm rot="0">
            <a:off x="506627" y="935005"/>
            <a:ext cx="8778240" cy="1219200"/>
            <a:chOff x="0" y="0"/>
            <a:chExt cx="11704320" cy="16256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1704320" cy="1625600"/>
            </a:xfrm>
            <a:custGeom>
              <a:avLst/>
              <a:gdLst/>
              <a:ahLst/>
              <a:cxnLst/>
              <a:rect r="r" b="b" t="t" l="l"/>
              <a:pathLst>
                <a:path h="1625600" w="11704320">
                  <a:moveTo>
                    <a:pt x="0" y="0"/>
                  </a:moveTo>
                  <a:lnTo>
                    <a:pt x="11704320" y="0"/>
                  </a:lnTo>
                  <a:lnTo>
                    <a:pt x="11704320" y="1625600"/>
                  </a:lnTo>
                  <a:lnTo>
                    <a:pt x="0" y="16256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447675"/>
              <a:ext cx="11704320" cy="20732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5631"/>
                </a:lnSpc>
              </a:pPr>
              <a:r>
                <a:rPr lang="en-US" sz="4693">
                  <a:solidFill>
                    <a:srgbClr val="000000"/>
                  </a:solidFill>
                  <a:latin typeface="UDモトヤマルベリ"/>
                  <a:ea typeface="UDモトヤマルベリ"/>
                  <a:cs typeface="UDモトヤマルベリ"/>
                  <a:sym typeface="UDモトヤマルベリ"/>
                </a:rPr>
                <a:t>発電のいろいろな方法</a:t>
              </a:r>
            </a:p>
          </p:txBody>
        </p:sp>
      </p:grpSp>
      <p:sp>
        <p:nvSpPr>
          <p:cNvPr name="Freeform 22" id="22"/>
          <p:cNvSpPr/>
          <p:nvPr/>
        </p:nvSpPr>
        <p:spPr>
          <a:xfrm flipH="false" flipV="false" rot="0">
            <a:off x="1538082" y="4562939"/>
            <a:ext cx="1075222" cy="1433630"/>
          </a:xfrm>
          <a:custGeom>
            <a:avLst/>
            <a:gdLst/>
            <a:ahLst/>
            <a:cxnLst/>
            <a:rect r="r" b="b" t="t" l="l"/>
            <a:pathLst>
              <a:path h="1433630" w="1075222">
                <a:moveTo>
                  <a:pt x="0" y="0"/>
                </a:moveTo>
                <a:lnTo>
                  <a:pt x="1075222" y="0"/>
                </a:lnTo>
                <a:lnTo>
                  <a:pt x="1075222" y="1433630"/>
                </a:lnTo>
                <a:lnTo>
                  <a:pt x="0" y="143363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3241954" y="4798690"/>
            <a:ext cx="1570729" cy="1088087"/>
          </a:xfrm>
          <a:custGeom>
            <a:avLst/>
            <a:gdLst/>
            <a:ahLst/>
            <a:cxnLst/>
            <a:rect r="r" b="b" t="t" l="l"/>
            <a:pathLst>
              <a:path h="1088087" w="1570729">
                <a:moveTo>
                  <a:pt x="0" y="0"/>
                </a:moveTo>
                <a:lnTo>
                  <a:pt x="1570729" y="0"/>
                </a:lnTo>
                <a:lnTo>
                  <a:pt x="1570729" y="1088087"/>
                </a:lnTo>
                <a:lnTo>
                  <a:pt x="0" y="108808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7425058" y="4562939"/>
            <a:ext cx="1336964" cy="1645494"/>
          </a:xfrm>
          <a:custGeom>
            <a:avLst/>
            <a:gdLst/>
            <a:ahLst/>
            <a:cxnLst/>
            <a:rect r="r" b="b" t="t" l="l"/>
            <a:pathLst>
              <a:path h="1645494" w="1336964">
                <a:moveTo>
                  <a:pt x="0" y="0"/>
                </a:moveTo>
                <a:lnTo>
                  <a:pt x="1336964" y="0"/>
                </a:lnTo>
                <a:lnTo>
                  <a:pt x="1336964" y="1645495"/>
                </a:lnTo>
                <a:lnTo>
                  <a:pt x="0" y="164549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0">
            <a:off x="5441333" y="4839981"/>
            <a:ext cx="1355075" cy="1046795"/>
          </a:xfrm>
          <a:custGeom>
            <a:avLst/>
            <a:gdLst/>
            <a:ahLst/>
            <a:cxnLst/>
            <a:rect r="r" b="b" t="t" l="l"/>
            <a:pathLst>
              <a:path h="1046795" w="1355075">
                <a:moveTo>
                  <a:pt x="0" y="0"/>
                </a:moveTo>
                <a:lnTo>
                  <a:pt x="1355075" y="0"/>
                </a:lnTo>
                <a:lnTo>
                  <a:pt x="1355075" y="1046796"/>
                </a:lnTo>
                <a:lnTo>
                  <a:pt x="0" y="104679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26" id="26"/>
          <p:cNvSpPr txBox="true"/>
          <p:nvPr/>
        </p:nvSpPr>
        <p:spPr>
          <a:xfrm rot="0">
            <a:off x="1164331" y="1941268"/>
            <a:ext cx="8029096" cy="2152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60"/>
              </a:lnSpc>
            </a:pPr>
          </a:p>
          <a:p>
            <a:pPr algn="l">
              <a:lnSpc>
                <a:spcPts val="2560"/>
              </a:lnSpc>
            </a:pP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・火力：石炭やガスをもやす</a:t>
            </a:r>
          </a:p>
          <a:p>
            <a:pPr algn="l">
              <a:lnSpc>
                <a:spcPts val="2560"/>
              </a:lnSpc>
            </a:pP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・水力：水のながれを使う</a:t>
            </a:r>
          </a:p>
          <a:p>
            <a:pPr algn="l">
              <a:lnSpc>
                <a:spcPts val="2559"/>
              </a:lnSpc>
            </a:pP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・原子力：ウランを使う</a:t>
            </a:r>
          </a:p>
          <a:p>
            <a:pPr algn="l">
              <a:lnSpc>
                <a:spcPts val="2559"/>
              </a:lnSpc>
            </a:pPr>
          </a:p>
          <a:p>
            <a:pPr algn="l">
              <a:lnSpc>
                <a:spcPts val="2560"/>
              </a:lnSpc>
            </a:pP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・風力：風の力を使う</a:t>
            </a: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！🌬️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3D7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692554" y="656810"/>
            <a:ext cx="922896" cy="1121505"/>
            <a:chOff x="0" y="0"/>
            <a:chExt cx="362566" cy="44059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FF9F8C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8692554" y="2212767"/>
            <a:ext cx="922896" cy="1121505"/>
            <a:chOff x="0" y="0"/>
            <a:chExt cx="362566" cy="440591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F9C464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8692554" y="3770068"/>
            <a:ext cx="922896" cy="1121505"/>
            <a:chOff x="0" y="0"/>
            <a:chExt cx="362566" cy="44059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9CC492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8692554" y="5326024"/>
            <a:ext cx="922896" cy="1121505"/>
            <a:chOff x="0" y="0"/>
            <a:chExt cx="362566" cy="440591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009AA6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-5400000">
            <a:off x="5893246" y="3057714"/>
            <a:ext cx="6216625" cy="1227783"/>
          </a:xfrm>
          <a:custGeom>
            <a:avLst/>
            <a:gdLst/>
            <a:ahLst/>
            <a:cxnLst/>
            <a:rect r="r" b="b" t="t" l="l"/>
            <a:pathLst>
              <a:path h="1227783" w="6216625">
                <a:moveTo>
                  <a:pt x="0" y="0"/>
                </a:moveTo>
                <a:lnTo>
                  <a:pt x="6216624" y="0"/>
                </a:lnTo>
                <a:lnTo>
                  <a:pt x="6216624" y="1227783"/>
                </a:lnTo>
                <a:lnTo>
                  <a:pt x="0" y="122778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0">
            <a:off x="527449" y="563293"/>
            <a:ext cx="8736596" cy="6188614"/>
            <a:chOff x="0" y="0"/>
            <a:chExt cx="3432234" cy="2431241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3432234" cy="2431241"/>
            </a:xfrm>
            <a:custGeom>
              <a:avLst/>
              <a:gdLst/>
              <a:ahLst/>
              <a:cxnLst/>
              <a:rect r="r" b="b" t="t" l="l"/>
              <a:pathLst>
                <a:path h="2431241" w="3432234">
                  <a:moveTo>
                    <a:pt x="0" y="0"/>
                  </a:moveTo>
                  <a:lnTo>
                    <a:pt x="3432234" y="0"/>
                  </a:lnTo>
                  <a:lnTo>
                    <a:pt x="3432234" y="2431241"/>
                  </a:lnTo>
                  <a:lnTo>
                    <a:pt x="0" y="2431241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3432234" cy="246934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0">
            <a:off x="150024" y="649140"/>
            <a:ext cx="754850" cy="6016921"/>
          </a:xfrm>
          <a:custGeom>
            <a:avLst/>
            <a:gdLst/>
            <a:ahLst/>
            <a:cxnLst/>
            <a:rect r="r" b="b" t="t" l="l"/>
            <a:pathLst>
              <a:path h="6016921" w="754850">
                <a:moveTo>
                  <a:pt x="0" y="0"/>
                </a:moveTo>
                <a:lnTo>
                  <a:pt x="754850" y="0"/>
                </a:lnTo>
                <a:lnTo>
                  <a:pt x="754850" y="6016920"/>
                </a:lnTo>
                <a:lnTo>
                  <a:pt x="0" y="601692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9" id="19"/>
          <p:cNvGrpSpPr/>
          <p:nvPr/>
        </p:nvGrpSpPr>
        <p:grpSpPr>
          <a:xfrm rot="0">
            <a:off x="506627" y="935005"/>
            <a:ext cx="8778240" cy="1219200"/>
            <a:chOff x="0" y="0"/>
            <a:chExt cx="11704320" cy="16256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1704320" cy="1625600"/>
            </a:xfrm>
            <a:custGeom>
              <a:avLst/>
              <a:gdLst/>
              <a:ahLst/>
              <a:cxnLst/>
              <a:rect r="r" b="b" t="t" l="l"/>
              <a:pathLst>
                <a:path h="1625600" w="11704320">
                  <a:moveTo>
                    <a:pt x="0" y="0"/>
                  </a:moveTo>
                  <a:lnTo>
                    <a:pt x="11704320" y="0"/>
                  </a:lnTo>
                  <a:lnTo>
                    <a:pt x="11704320" y="1625600"/>
                  </a:lnTo>
                  <a:lnTo>
                    <a:pt x="0" y="16256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447675"/>
              <a:ext cx="11704320" cy="20732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5631"/>
                </a:lnSpc>
              </a:pPr>
              <a:r>
                <a:rPr lang="en-US" sz="4693">
                  <a:solidFill>
                    <a:srgbClr val="000000"/>
                  </a:solidFill>
                  <a:latin typeface="UDモトヤマルベリ"/>
                  <a:ea typeface="UDモトヤマルベリ"/>
                  <a:cs typeface="UDモトヤマルベリ"/>
                  <a:sym typeface="UDモトヤマルベリ"/>
                </a:rPr>
                <a:t>風力発電って？</a:t>
              </a:r>
            </a:p>
          </p:txBody>
        </p:sp>
      </p:grpSp>
      <p:sp>
        <p:nvSpPr>
          <p:cNvPr name="Freeform 22" id="22"/>
          <p:cNvSpPr/>
          <p:nvPr/>
        </p:nvSpPr>
        <p:spPr>
          <a:xfrm flipH="false" flipV="false" rot="0">
            <a:off x="4065533" y="4047513"/>
            <a:ext cx="1622535" cy="2170615"/>
          </a:xfrm>
          <a:custGeom>
            <a:avLst/>
            <a:gdLst/>
            <a:ahLst/>
            <a:cxnLst/>
            <a:rect r="r" b="b" t="t" l="l"/>
            <a:pathLst>
              <a:path h="2170615" w="1622535">
                <a:moveTo>
                  <a:pt x="0" y="0"/>
                </a:moveTo>
                <a:lnTo>
                  <a:pt x="1622534" y="0"/>
                </a:lnTo>
                <a:lnTo>
                  <a:pt x="1622534" y="2170615"/>
                </a:lnTo>
                <a:lnTo>
                  <a:pt x="0" y="217061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23" id="23"/>
          <p:cNvSpPr txBox="true"/>
          <p:nvPr/>
        </p:nvSpPr>
        <p:spPr>
          <a:xfrm rot="0">
            <a:off x="1164331" y="1941268"/>
            <a:ext cx="8029096" cy="1504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60"/>
              </a:lnSpc>
            </a:pPr>
          </a:p>
          <a:p>
            <a:pPr algn="l">
              <a:lnSpc>
                <a:spcPts val="2560"/>
              </a:lnSpc>
            </a:pP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・大きな「かざぐるま」みたいな機械！</a:t>
            </a:r>
          </a:p>
          <a:p>
            <a:pPr algn="l">
              <a:lnSpc>
                <a:spcPts val="2559"/>
              </a:lnSpc>
            </a:pP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・風が吹いて、羽（はね）が回ると、中で電気ができる！</a:t>
            </a:r>
          </a:p>
          <a:p>
            <a:pPr algn="l">
              <a:lnSpc>
                <a:spcPts val="2560"/>
              </a:lnSpc>
            </a:pP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・空気をよごさない</a:t>
            </a: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！🌱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3D7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692554" y="656810"/>
            <a:ext cx="922896" cy="1121505"/>
            <a:chOff x="0" y="0"/>
            <a:chExt cx="362566" cy="44059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FF9F8C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8692554" y="2212767"/>
            <a:ext cx="922896" cy="1121505"/>
            <a:chOff x="0" y="0"/>
            <a:chExt cx="362566" cy="440591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F9C464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8692554" y="3770068"/>
            <a:ext cx="922896" cy="1121505"/>
            <a:chOff x="0" y="0"/>
            <a:chExt cx="362566" cy="44059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9CC492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8692554" y="5326024"/>
            <a:ext cx="922896" cy="1121505"/>
            <a:chOff x="0" y="0"/>
            <a:chExt cx="362566" cy="440591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009AA6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-5400000">
            <a:off x="5893246" y="3057714"/>
            <a:ext cx="6216625" cy="1227783"/>
          </a:xfrm>
          <a:custGeom>
            <a:avLst/>
            <a:gdLst/>
            <a:ahLst/>
            <a:cxnLst/>
            <a:rect r="r" b="b" t="t" l="l"/>
            <a:pathLst>
              <a:path h="1227783" w="6216625">
                <a:moveTo>
                  <a:pt x="0" y="0"/>
                </a:moveTo>
                <a:lnTo>
                  <a:pt x="6216624" y="0"/>
                </a:lnTo>
                <a:lnTo>
                  <a:pt x="6216624" y="1227783"/>
                </a:lnTo>
                <a:lnTo>
                  <a:pt x="0" y="122778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0">
            <a:off x="527449" y="563293"/>
            <a:ext cx="8736596" cy="6188614"/>
            <a:chOff x="0" y="0"/>
            <a:chExt cx="3432234" cy="2431241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3432234" cy="2431241"/>
            </a:xfrm>
            <a:custGeom>
              <a:avLst/>
              <a:gdLst/>
              <a:ahLst/>
              <a:cxnLst/>
              <a:rect r="r" b="b" t="t" l="l"/>
              <a:pathLst>
                <a:path h="2431241" w="3432234">
                  <a:moveTo>
                    <a:pt x="0" y="0"/>
                  </a:moveTo>
                  <a:lnTo>
                    <a:pt x="3432234" y="0"/>
                  </a:lnTo>
                  <a:lnTo>
                    <a:pt x="3432234" y="2431241"/>
                  </a:lnTo>
                  <a:lnTo>
                    <a:pt x="0" y="2431241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3432234" cy="246934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0">
            <a:off x="150024" y="649140"/>
            <a:ext cx="754850" cy="6016921"/>
          </a:xfrm>
          <a:custGeom>
            <a:avLst/>
            <a:gdLst/>
            <a:ahLst/>
            <a:cxnLst/>
            <a:rect r="r" b="b" t="t" l="l"/>
            <a:pathLst>
              <a:path h="6016921" w="754850">
                <a:moveTo>
                  <a:pt x="0" y="0"/>
                </a:moveTo>
                <a:lnTo>
                  <a:pt x="754850" y="0"/>
                </a:lnTo>
                <a:lnTo>
                  <a:pt x="754850" y="6016920"/>
                </a:lnTo>
                <a:lnTo>
                  <a:pt x="0" y="601692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9" id="19"/>
          <p:cNvGrpSpPr/>
          <p:nvPr/>
        </p:nvGrpSpPr>
        <p:grpSpPr>
          <a:xfrm rot="0">
            <a:off x="506627" y="935005"/>
            <a:ext cx="8778240" cy="1219200"/>
            <a:chOff x="0" y="0"/>
            <a:chExt cx="11704320" cy="16256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1704320" cy="1625600"/>
            </a:xfrm>
            <a:custGeom>
              <a:avLst/>
              <a:gdLst/>
              <a:ahLst/>
              <a:cxnLst/>
              <a:rect r="r" b="b" t="t" l="l"/>
              <a:pathLst>
                <a:path h="1625600" w="11704320">
                  <a:moveTo>
                    <a:pt x="0" y="0"/>
                  </a:moveTo>
                  <a:lnTo>
                    <a:pt x="11704320" y="0"/>
                  </a:lnTo>
                  <a:lnTo>
                    <a:pt x="11704320" y="1625600"/>
                  </a:lnTo>
                  <a:lnTo>
                    <a:pt x="0" y="16256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447675"/>
              <a:ext cx="11704320" cy="20732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5631"/>
                </a:lnSpc>
              </a:pPr>
              <a:r>
                <a:rPr lang="en-US" sz="4693">
                  <a:solidFill>
                    <a:srgbClr val="000000"/>
                  </a:solidFill>
                  <a:latin typeface="UDモトヤマルベリ"/>
                  <a:ea typeface="UDモトヤマルベリ"/>
                  <a:cs typeface="UDモトヤマルベリ"/>
                  <a:sym typeface="UDモトヤマルベリ"/>
                </a:rPr>
                <a:t>どうやって電気ができるの？</a:t>
              </a:r>
            </a:p>
          </p:txBody>
        </p:sp>
      </p:grpSp>
      <p:sp>
        <p:nvSpPr>
          <p:cNvPr name="Freeform 22" id="22"/>
          <p:cNvSpPr/>
          <p:nvPr/>
        </p:nvSpPr>
        <p:spPr>
          <a:xfrm flipH="false" flipV="false" rot="0">
            <a:off x="4065533" y="4047513"/>
            <a:ext cx="1622535" cy="2170615"/>
          </a:xfrm>
          <a:custGeom>
            <a:avLst/>
            <a:gdLst/>
            <a:ahLst/>
            <a:cxnLst/>
            <a:rect r="r" b="b" t="t" l="l"/>
            <a:pathLst>
              <a:path h="2170615" w="1622535">
                <a:moveTo>
                  <a:pt x="0" y="0"/>
                </a:moveTo>
                <a:lnTo>
                  <a:pt x="1622534" y="0"/>
                </a:lnTo>
                <a:lnTo>
                  <a:pt x="1622534" y="2170615"/>
                </a:lnTo>
                <a:lnTo>
                  <a:pt x="0" y="217061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23" id="23"/>
          <p:cNvSpPr txBox="true"/>
          <p:nvPr/>
        </p:nvSpPr>
        <p:spPr>
          <a:xfrm rot="0">
            <a:off x="1164331" y="1941268"/>
            <a:ext cx="8029096" cy="2152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60"/>
              </a:lnSpc>
            </a:pPr>
          </a:p>
          <a:p>
            <a:pPr algn="l">
              <a:lnSpc>
                <a:spcPts val="2559"/>
              </a:lnSpc>
            </a:pP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1. </a:t>
            </a: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風がふく</a:t>
            </a:r>
          </a:p>
          <a:p>
            <a:pPr algn="l">
              <a:lnSpc>
                <a:spcPts val="2559"/>
              </a:lnSpc>
            </a:pP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2. 羽（はね）がまわる</a:t>
            </a:r>
          </a:p>
          <a:p>
            <a:pPr algn="l">
              <a:lnSpc>
                <a:spcPts val="2559"/>
              </a:lnSpc>
            </a:pP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3. 中の機械がうごく</a:t>
            </a:r>
          </a:p>
          <a:p>
            <a:pPr algn="l">
              <a:lnSpc>
                <a:spcPts val="2559"/>
              </a:lnSpc>
            </a:pP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4. 電気ができる⚡</a:t>
            </a:r>
          </a:p>
          <a:p>
            <a:pPr algn="l">
              <a:lnSpc>
                <a:spcPts val="2560"/>
              </a:lnSpc>
            </a:pP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🌀 まるで風の魔法</a:t>
            </a: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！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3D7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692554" y="656810"/>
            <a:ext cx="922896" cy="1121505"/>
            <a:chOff x="0" y="0"/>
            <a:chExt cx="362566" cy="44059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FF9F8C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8692554" y="2212767"/>
            <a:ext cx="922896" cy="1121505"/>
            <a:chOff x="0" y="0"/>
            <a:chExt cx="362566" cy="440591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F9C464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8692554" y="3770068"/>
            <a:ext cx="922896" cy="1121505"/>
            <a:chOff x="0" y="0"/>
            <a:chExt cx="362566" cy="44059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9CC492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8692554" y="5326024"/>
            <a:ext cx="922896" cy="1121505"/>
            <a:chOff x="0" y="0"/>
            <a:chExt cx="362566" cy="440591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009AA6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-5400000">
            <a:off x="5893246" y="3057714"/>
            <a:ext cx="6216625" cy="1227783"/>
          </a:xfrm>
          <a:custGeom>
            <a:avLst/>
            <a:gdLst/>
            <a:ahLst/>
            <a:cxnLst/>
            <a:rect r="r" b="b" t="t" l="l"/>
            <a:pathLst>
              <a:path h="1227783" w="6216625">
                <a:moveTo>
                  <a:pt x="0" y="0"/>
                </a:moveTo>
                <a:lnTo>
                  <a:pt x="6216624" y="0"/>
                </a:lnTo>
                <a:lnTo>
                  <a:pt x="6216624" y="1227783"/>
                </a:lnTo>
                <a:lnTo>
                  <a:pt x="0" y="122778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0">
            <a:off x="527449" y="563293"/>
            <a:ext cx="8736596" cy="6188614"/>
            <a:chOff x="0" y="0"/>
            <a:chExt cx="3432234" cy="2431241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3432234" cy="2431241"/>
            </a:xfrm>
            <a:custGeom>
              <a:avLst/>
              <a:gdLst/>
              <a:ahLst/>
              <a:cxnLst/>
              <a:rect r="r" b="b" t="t" l="l"/>
              <a:pathLst>
                <a:path h="2431241" w="3432234">
                  <a:moveTo>
                    <a:pt x="0" y="0"/>
                  </a:moveTo>
                  <a:lnTo>
                    <a:pt x="3432234" y="0"/>
                  </a:lnTo>
                  <a:lnTo>
                    <a:pt x="3432234" y="2431241"/>
                  </a:lnTo>
                  <a:lnTo>
                    <a:pt x="0" y="2431241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3432234" cy="246934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0">
            <a:off x="150024" y="649140"/>
            <a:ext cx="754850" cy="6016921"/>
          </a:xfrm>
          <a:custGeom>
            <a:avLst/>
            <a:gdLst/>
            <a:ahLst/>
            <a:cxnLst/>
            <a:rect r="r" b="b" t="t" l="l"/>
            <a:pathLst>
              <a:path h="6016921" w="754850">
                <a:moveTo>
                  <a:pt x="0" y="0"/>
                </a:moveTo>
                <a:lnTo>
                  <a:pt x="754850" y="0"/>
                </a:lnTo>
                <a:lnTo>
                  <a:pt x="754850" y="6016920"/>
                </a:lnTo>
                <a:lnTo>
                  <a:pt x="0" y="601692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9" id="19"/>
          <p:cNvGrpSpPr/>
          <p:nvPr/>
        </p:nvGrpSpPr>
        <p:grpSpPr>
          <a:xfrm rot="0">
            <a:off x="506627" y="935005"/>
            <a:ext cx="8778240" cy="1219200"/>
            <a:chOff x="0" y="0"/>
            <a:chExt cx="11704320" cy="16256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1704320" cy="1625600"/>
            </a:xfrm>
            <a:custGeom>
              <a:avLst/>
              <a:gdLst/>
              <a:ahLst/>
              <a:cxnLst/>
              <a:rect r="r" b="b" t="t" l="l"/>
              <a:pathLst>
                <a:path h="1625600" w="11704320">
                  <a:moveTo>
                    <a:pt x="0" y="0"/>
                  </a:moveTo>
                  <a:lnTo>
                    <a:pt x="11704320" y="0"/>
                  </a:lnTo>
                  <a:lnTo>
                    <a:pt x="11704320" y="1625600"/>
                  </a:lnTo>
                  <a:lnTo>
                    <a:pt x="0" y="16256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447675"/>
              <a:ext cx="11704320" cy="20732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5631"/>
                </a:lnSpc>
              </a:pPr>
              <a:r>
                <a:rPr lang="en-US" sz="4693">
                  <a:solidFill>
                    <a:srgbClr val="000000"/>
                  </a:solidFill>
                  <a:latin typeface="UDモトヤマルベリ"/>
                  <a:ea typeface="UDモトヤマルベリ"/>
                  <a:cs typeface="UDモトヤマルベリ"/>
                  <a:sym typeface="UDモトヤマルベリ"/>
                </a:rPr>
                <a:t>風力発電のなかま</a:t>
              </a:r>
            </a:p>
          </p:txBody>
        </p:sp>
      </p:grpSp>
      <p:sp>
        <p:nvSpPr>
          <p:cNvPr name="Freeform 22" id="22"/>
          <p:cNvSpPr/>
          <p:nvPr/>
        </p:nvSpPr>
        <p:spPr>
          <a:xfrm flipH="false" flipV="false" rot="0">
            <a:off x="1514986" y="3990351"/>
            <a:ext cx="2553493" cy="2285376"/>
          </a:xfrm>
          <a:custGeom>
            <a:avLst/>
            <a:gdLst/>
            <a:ahLst/>
            <a:cxnLst/>
            <a:rect r="r" b="b" t="t" l="l"/>
            <a:pathLst>
              <a:path h="2285376" w="2553493">
                <a:moveTo>
                  <a:pt x="0" y="0"/>
                </a:moveTo>
                <a:lnTo>
                  <a:pt x="2553492" y="0"/>
                </a:lnTo>
                <a:lnTo>
                  <a:pt x="2553492" y="2285375"/>
                </a:lnTo>
                <a:lnTo>
                  <a:pt x="0" y="22853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5100181" y="3446218"/>
            <a:ext cx="3739588" cy="3015043"/>
          </a:xfrm>
          <a:custGeom>
            <a:avLst/>
            <a:gdLst/>
            <a:ahLst/>
            <a:cxnLst/>
            <a:rect r="r" b="b" t="t" l="l"/>
            <a:pathLst>
              <a:path h="3015043" w="3739588">
                <a:moveTo>
                  <a:pt x="0" y="0"/>
                </a:moveTo>
                <a:lnTo>
                  <a:pt x="3739587" y="0"/>
                </a:lnTo>
                <a:lnTo>
                  <a:pt x="3739587" y="3015043"/>
                </a:lnTo>
                <a:lnTo>
                  <a:pt x="0" y="301504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24" id="24"/>
          <p:cNvSpPr txBox="true"/>
          <p:nvPr/>
        </p:nvSpPr>
        <p:spPr>
          <a:xfrm rot="0">
            <a:off x="1164331" y="1941268"/>
            <a:ext cx="8029096" cy="1504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60"/>
              </a:lnSpc>
            </a:pPr>
          </a:p>
          <a:p>
            <a:pPr algn="l">
              <a:lnSpc>
                <a:spcPts val="2559"/>
              </a:lnSpc>
            </a:pP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・陸にある → 陸上</a:t>
            </a: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風力発電</a:t>
            </a:r>
          </a:p>
          <a:p>
            <a:pPr algn="l">
              <a:lnSpc>
                <a:spcPts val="2559"/>
              </a:lnSpc>
            </a:pP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・海にあ</a:t>
            </a: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る → 洋上風力発電 🌊</a:t>
            </a:r>
          </a:p>
          <a:p>
            <a:pPr algn="l">
              <a:lnSpc>
                <a:spcPts val="2560"/>
              </a:lnSpc>
            </a:pP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どちらも風を上手に使ってるよ</a:t>
            </a: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！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3D7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692554" y="656810"/>
            <a:ext cx="922896" cy="1121505"/>
            <a:chOff x="0" y="0"/>
            <a:chExt cx="362566" cy="44059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FF9F8C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8692554" y="2212767"/>
            <a:ext cx="922896" cy="1121505"/>
            <a:chOff x="0" y="0"/>
            <a:chExt cx="362566" cy="440591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F9C464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8692554" y="3770068"/>
            <a:ext cx="922896" cy="1121505"/>
            <a:chOff x="0" y="0"/>
            <a:chExt cx="362566" cy="44059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9CC492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8692554" y="5326024"/>
            <a:ext cx="922896" cy="1121505"/>
            <a:chOff x="0" y="0"/>
            <a:chExt cx="362566" cy="440591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009AA6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-5400000">
            <a:off x="5893246" y="3057714"/>
            <a:ext cx="6216625" cy="1227783"/>
          </a:xfrm>
          <a:custGeom>
            <a:avLst/>
            <a:gdLst/>
            <a:ahLst/>
            <a:cxnLst/>
            <a:rect r="r" b="b" t="t" l="l"/>
            <a:pathLst>
              <a:path h="1227783" w="6216625">
                <a:moveTo>
                  <a:pt x="0" y="0"/>
                </a:moveTo>
                <a:lnTo>
                  <a:pt x="6216624" y="0"/>
                </a:lnTo>
                <a:lnTo>
                  <a:pt x="6216624" y="1227783"/>
                </a:lnTo>
                <a:lnTo>
                  <a:pt x="0" y="122778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0">
            <a:off x="548272" y="477446"/>
            <a:ext cx="8736596" cy="6188614"/>
            <a:chOff x="0" y="0"/>
            <a:chExt cx="3432234" cy="2431241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3432234" cy="2431241"/>
            </a:xfrm>
            <a:custGeom>
              <a:avLst/>
              <a:gdLst/>
              <a:ahLst/>
              <a:cxnLst/>
              <a:rect r="r" b="b" t="t" l="l"/>
              <a:pathLst>
                <a:path h="2431241" w="3432234">
                  <a:moveTo>
                    <a:pt x="0" y="0"/>
                  </a:moveTo>
                  <a:lnTo>
                    <a:pt x="3432234" y="0"/>
                  </a:lnTo>
                  <a:lnTo>
                    <a:pt x="3432234" y="2431241"/>
                  </a:lnTo>
                  <a:lnTo>
                    <a:pt x="0" y="2431241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3432234" cy="246934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0">
            <a:off x="150024" y="649140"/>
            <a:ext cx="754850" cy="6016921"/>
          </a:xfrm>
          <a:custGeom>
            <a:avLst/>
            <a:gdLst/>
            <a:ahLst/>
            <a:cxnLst/>
            <a:rect r="r" b="b" t="t" l="l"/>
            <a:pathLst>
              <a:path h="6016921" w="754850">
                <a:moveTo>
                  <a:pt x="0" y="0"/>
                </a:moveTo>
                <a:lnTo>
                  <a:pt x="754850" y="0"/>
                </a:lnTo>
                <a:lnTo>
                  <a:pt x="754850" y="6016920"/>
                </a:lnTo>
                <a:lnTo>
                  <a:pt x="0" y="601692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9" id="19"/>
          <p:cNvGrpSpPr/>
          <p:nvPr/>
        </p:nvGrpSpPr>
        <p:grpSpPr>
          <a:xfrm rot="0">
            <a:off x="506627" y="935005"/>
            <a:ext cx="8778240" cy="1219200"/>
            <a:chOff x="0" y="0"/>
            <a:chExt cx="11704320" cy="16256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1704320" cy="1625600"/>
            </a:xfrm>
            <a:custGeom>
              <a:avLst/>
              <a:gdLst/>
              <a:ahLst/>
              <a:cxnLst/>
              <a:rect r="r" b="b" t="t" l="l"/>
              <a:pathLst>
                <a:path h="1625600" w="11704320">
                  <a:moveTo>
                    <a:pt x="0" y="0"/>
                  </a:moveTo>
                  <a:lnTo>
                    <a:pt x="11704320" y="0"/>
                  </a:lnTo>
                  <a:lnTo>
                    <a:pt x="11704320" y="1625600"/>
                  </a:lnTo>
                  <a:lnTo>
                    <a:pt x="0" y="16256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447675"/>
              <a:ext cx="11704320" cy="20732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5631"/>
                </a:lnSpc>
              </a:pPr>
              <a:r>
                <a:rPr lang="en-US" sz="4693">
                  <a:solidFill>
                    <a:srgbClr val="000000"/>
                  </a:solidFill>
                  <a:latin typeface="UDモトヤマルベリ"/>
                  <a:ea typeface="UDモトヤマルベリ"/>
                  <a:cs typeface="UDモトヤマルベリ"/>
                  <a:sym typeface="UDモトヤマルベリ"/>
                </a:rPr>
                <a:t>どこにあるの？</a:t>
              </a:r>
            </a:p>
          </p:txBody>
        </p:sp>
      </p:grpSp>
      <p:sp>
        <p:nvSpPr>
          <p:cNvPr name="Freeform 22" id="22"/>
          <p:cNvSpPr/>
          <p:nvPr/>
        </p:nvSpPr>
        <p:spPr>
          <a:xfrm flipH="false" flipV="false" rot="0">
            <a:off x="1684224" y="3770068"/>
            <a:ext cx="2325594" cy="2524389"/>
          </a:xfrm>
          <a:custGeom>
            <a:avLst/>
            <a:gdLst/>
            <a:ahLst/>
            <a:cxnLst/>
            <a:rect r="r" b="b" t="t" l="l"/>
            <a:pathLst>
              <a:path h="2524389" w="2325594">
                <a:moveTo>
                  <a:pt x="0" y="0"/>
                </a:moveTo>
                <a:lnTo>
                  <a:pt x="2325593" y="0"/>
                </a:lnTo>
                <a:lnTo>
                  <a:pt x="2325593" y="2524390"/>
                </a:lnTo>
                <a:lnTo>
                  <a:pt x="0" y="252439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4717322" y="3843682"/>
            <a:ext cx="3901440" cy="2095783"/>
          </a:xfrm>
          <a:custGeom>
            <a:avLst/>
            <a:gdLst/>
            <a:ahLst/>
            <a:cxnLst/>
            <a:rect r="r" b="b" t="t" l="l"/>
            <a:pathLst>
              <a:path h="2095783" w="3901440">
                <a:moveTo>
                  <a:pt x="0" y="0"/>
                </a:moveTo>
                <a:lnTo>
                  <a:pt x="3901440" y="0"/>
                </a:lnTo>
                <a:lnTo>
                  <a:pt x="3901440" y="2095783"/>
                </a:lnTo>
                <a:lnTo>
                  <a:pt x="0" y="209578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3376641" y="3657600"/>
            <a:ext cx="405000" cy="493903"/>
          </a:xfrm>
          <a:custGeom>
            <a:avLst/>
            <a:gdLst/>
            <a:ahLst/>
            <a:cxnLst/>
            <a:rect r="r" b="b" t="t" l="l"/>
            <a:pathLst>
              <a:path h="493903" w="405000">
                <a:moveTo>
                  <a:pt x="0" y="0"/>
                </a:moveTo>
                <a:lnTo>
                  <a:pt x="405000" y="0"/>
                </a:lnTo>
                <a:lnTo>
                  <a:pt x="405000" y="493903"/>
                </a:lnTo>
                <a:lnTo>
                  <a:pt x="0" y="49390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1164331" y="1941268"/>
            <a:ext cx="8029096" cy="1504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60"/>
              </a:lnSpc>
            </a:pPr>
          </a:p>
          <a:p>
            <a:pPr algn="l">
              <a:lnSpc>
                <a:spcPts val="2559"/>
              </a:lnSpc>
            </a:pP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・北海道や青森など、</a:t>
            </a: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風がつよい場所にあるよ！</a:t>
            </a:r>
          </a:p>
          <a:p>
            <a:pPr algn="l">
              <a:lnSpc>
                <a:spcPts val="2559"/>
              </a:lnSpc>
            </a:pP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・海の上にもたくさん作られてきているよ</a:t>
            </a:r>
          </a:p>
          <a:p>
            <a:pPr algn="l">
              <a:lnSpc>
                <a:spcPts val="2560"/>
              </a:lnSpc>
            </a:pP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📍 日本だけじゃなく、世界中にも</a:t>
            </a: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！</a:t>
            </a:r>
          </a:p>
        </p:txBody>
      </p:sp>
      <p:sp>
        <p:nvSpPr>
          <p:cNvPr name="Freeform 26" id="26"/>
          <p:cNvSpPr/>
          <p:nvPr/>
        </p:nvSpPr>
        <p:spPr>
          <a:xfrm flipH="false" flipV="false" rot="0">
            <a:off x="3251687" y="4397670"/>
            <a:ext cx="405000" cy="493903"/>
          </a:xfrm>
          <a:custGeom>
            <a:avLst/>
            <a:gdLst/>
            <a:ahLst/>
            <a:cxnLst/>
            <a:rect r="r" b="b" t="t" l="l"/>
            <a:pathLst>
              <a:path h="493903" w="405000">
                <a:moveTo>
                  <a:pt x="0" y="0"/>
                </a:moveTo>
                <a:lnTo>
                  <a:pt x="405001" y="0"/>
                </a:lnTo>
                <a:lnTo>
                  <a:pt x="405001" y="493903"/>
                </a:lnTo>
                <a:lnTo>
                  <a:pt x="0" y="49390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0">
            <a:off x="7668398" y="4083869"/>
            <a:ext cx="405000" cy="493903"/>
          </a:xfrm>
          <a:custGeom>
            <a:avLst/>
            <a:gdLst/>
            <a:ahLst/>
            <a:cxnLst/>
            <a:rect r="r" b="b" t="t" l="l"/>
            <a:pathLst>
              <a:path h="493903" w="405000">
                <a:moveTo>
                  <a:pt x="0" y="0"/>
                </a:moveTo>
                <a:lnTo>
                  <a:pt x="405001" y="0"/>
                </a:lnTo>
                <a:lnTo>
                  <a:pt x="405001" y="493903"/>
                </a:lnTo>
                <a:lnTo>
                  <a:pt x="0" y="49390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0">
            <a:off x="6410117" y="3991554"/>
            <a:ext cx="405000" cy="493903"/>
          </a:xfrm>
          <a:custGeom>
            <a:avLst/>
            <a:gdLst/>
            <a:ahLst/>
            <a:cxnLst/>
            <a:rect r="r" b="b" t="t" l="l"/>
            <a:pathLst>
              <a:path h="493903" w="405000">
                <a:moveTo>
                  <a:pt x="0" y="0"/>
                </a:moveTo>
                <a:lnTo>
                  <a:pt x="405001" y="0"/>
                </a:lnTo>
                <a:lnTo>
                  <a:pt x="405001" y="493902"/>
                </a:lnTo>
                <a:lnTo>
                  <a:pt x="0" y="49390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3D7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692554" y="656810"/>
            <a:ext cx="922896" cy="1121505"/>
            <a:chOff x="0" y="0"/>
            <a:chExt cx="362566" cy="44059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FF9F8C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8692554" y="2212767"/>
            <a:ext cx="922896" cy="1121505"/>
            <a:chOff x="0" y="0"/>
            <a:chExt cx="362566" cy="440591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F9C464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8692554" y="3770068"/>
            <a:ext cx="922896" cy="1121505"/>
            <a:chOff x="0" y="0"/>
            <a:chExt cx="362566" cy="44059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9CC492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8692554" y="5326024"/>
            <a:ext cx="922896" cy="1121505"/>
            <a:chOff x="0" y="0"/>
            <a:chExt cx="362566" cy="440591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009AA6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-5400000">
            <a:off x="5893246" y="3057714"/>
            <a:ext cx="6216625" cy="1227783"/>
          </a:xfrm>
          <a:custGeom>
            <a:avLst/>
            <a:gdLst/>
            <a:ahLst/>
            <a:cxnLst/>
            <a:rect r="r" b="b" t="t" l="l"/>
            <a:pathLst>
              <a:path h="1227783" w="6216625">
                <a:moveTo>
                  <a:pt x="0" y="0"/>
                </a:moveTo>
                <a:lnTo>
                  <a:pt x="6216624" y="0"/>
                </a:lnTo>
                <a:lnTo>
                  <a:pt x="6216624" y="1227783"/>
                </a:lnTo>
                <a:lnTo>
                  <a:pt x="0" y="122778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0">
            <a:off x="548272" y="477446"/>
            <a:ext cx="8736596" cy="6188614"/>
            <a:chOff x="0" y="0"/>
            <a:chExt cx="3432234" cy="2431241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3432234" cy="2431241"/>
            </a:xfrm>
            <a:custGeom>
              <a:avLst/>
              <a:gdLst/>
              <a:ahLst/>
              <a:cxnLst/>
              <a:rect r="r" b="b" t="t" l="l"/>
              <a:pathLst>
                <a:path h="2431241" w="3432234">
                  <a:moveTo>
                    <a:pt x="0" y="0"/>
                  </a:moveTo>
                  <a:lnTo>
                    <a:pt x="3432234" y="0"/>
                  </a:lnTo>
                  <a:lnTo>
                    <a:pt x="3432234" y="2431241"/>
                  </a:lnTo>
                  <a:lnTo>
                    <a:pt x="0" y="2431241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3432234" cy="246934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0">
            <a:off x="150024" y="649140"/>
            <a:ext cx="754850" cy="6016921"/>
          </a:xfrm>
          <a:custGeom>
            <a:avLst/>
            <a:gdLst/>
            <a:ahLst/>
            <a:cxnLst/>
            <a:rect r="r" b="b" t="t" l="l"/>
            <a:pathLst>
              <a:path h="6016921" w="754850">
                <a:moveTo>
                  <a:pt x="0" y="0"/>
                </a:moveTo>
                <a:lnTo>
                  <a:pt x="754850" y="0"/>
                </a:lnTo>
                <a:lnTo>
                  <a:pt x="754850" y="6016920"/>
                </a:lnTo>
                <a:lnTo>
                  <a:pt x="0" y="601692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9" id="19"/>
          <p:cNvGrpSpPr/>
          <p:nvPr/>
        </p:nvGrpSpPr>
        <p:grpSpPr>
          <a:xfrm rot="0">
            <a:off x="506627" y="935005"/>
            <a:ext cx="8778240" cy="1219200"/>
            <a:chOff x="0" y="0"/>
            <a:chExt cx="11704320" cy="16256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1704320" cy="1625600"/>
            </a:xfrm>
            <a:custGeom>
              <a:avLst/>
              <a:gdLst/>
              <a:ahLst/>
              <a:cxnLst/>
              <a:rect r="r" b="b" t="t" l="l"/>
              <a:pathLst>
                <a:path h="1625600" w="11704320">
                  <a:moveTo>
                    <a:pt x="0" y="0"/>
                  </a:moveTo>
                  <a:lnTo>
                    <a:pt x="11704320" y="0"/>
                  </a:lnTo>
                  <a:lnTo>
                    <a:pt x="11704320" y="1625600"/>
                  </a:lnTo>
                  <a:lnTo>
                    <a:pt x="0" y="16256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447675"/>
              <a:ext cx="11704320" cy="20732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5631"/>
                </a:lnSpc>
              </a:pPr>
              <a:r>
                <a:rPr lang="en-US" sz="4693">
                  <a:solidFill>
                    <a:srgbClr val="000000"/>
                  </a:solidFill>
                  <a:latin typeface="UDモトヤマルベリ"/>
                  <a:ea typeface="UDモトヤマルベリ"/>
                  <a:cs typeface="UDモトヤマルベリ"/>
                  <a:sym typeface="UDモトヤマルベリ"/>
                </a:rPr>
                <a:t>いいところは？</a:t>
              </a:r>
            </a:p>
          </p:txBody>
        </p:sp>
      </p:grpSp>
      <p:sp>
        <p:nvSpPr>
          <p:cNvPr name="Freeform 22" id="22"/>
          <p:cNvSpPr/>
          <p:nvPr/>
        </p:nvSpPr>
        <p:spPr>
          <a:xfrm flipH="false" flipV="false" rot="0">
            <a:off x="3753498" y="4577052"/>
            <a:ext cx="1709494" cy="1497944"/>
          </a:xfrm>
          <a:custGeom>
            <a:avLst/>
            <a:gdLst/>
            <a:ahLst/>
            <a:cxnLst/>
            <a:rect r="r" b="b" t="t" l="l"/>
            <a:pathLst>
              <a:path h="1497944" w="1709494">
                <a:moveTo>
                  <a:pt x="0" y="0"/>
                </a:moveTo>
                <a:lnTo>
                  <a:pt x="1709494" y="0"/>
                </a:lnTo>
                <a:lnTo>
                  <a:pt x="1709494" y="1497945"/>
                </a:lnTo>
                <a:lnTo>
                  <a:pt x="0" y="149794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6101167" y="4204319"/>
            <a:ext cx="1956032" cy="1870678"/>
          </a:xfrm>
          <a:custGeom>
            <a:avLst/>
            <a:gdLst/>
            <a:ahLst/>
            <a:cxnLst/>
            <a:rect r="r" b="b" t="t" l="l"/>
            <a:pathLst>
              <a:path h="1870678" w="1956032">
                <a:moveTo>
                  <a:pt x="0" y="0"/>
                </a:moveTo>
                <a:lnTo>
                  <a:pt x="1956032" y="0"/>
                </a:lnTo>
                <a:lnTo>
                  <a:pt x="1956032" y="1870678"/>
                </a:lnTo>
                <a:lnTo>
                  <a:pt x="0" y="187067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1807571" y="4630974"/>
            <a:ext cx="1223809" cy="1444022"/>
          </a:xfrm>
          <a:custGeom>
            <a:avLst/>
            <a:gdLst/>
            <a:ahLst/>
            <a:cxnLst/>
            <a:rect r="r" b="b" t="t" l="l"/>
            <a:pathLst>
              <a:path h="1444022" w="1223809">
                <a:moveTo>
                  <a:pt x="0" y="0"/>
                </a:moveTo>
                <a:lnTo>
                  <a:pt x="1223809" y="0"/>
                </a:lnTo>
                <a:lnTo>
                  <a:pt x="1223809" y="1444023"/>
                </a:lnTo>
                <a:lnTo>
                  <a:pt x="0" y="144402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1164331" y="1941268"/>
            <a:ext cx="8029096" cy="1828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60"/>
              </a:lnSpc>
            </a:pPr>
          </a:p>
          <a:p>
            <a:pPr algn="l">
              <a:lnSpc>
                <a:spcPts val="2559"/>
              </a:lnSpc>
            </a:pP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・</a:t>
            </a: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風はタダ！（無料！）</a:t>
            </a:r>
          </a:p>
          <a:p>
            <a:pPr algn="l">
              <a:lnSpc>
                <a:spcPts val="2559"/>
              </a:lnSpc>
            </a:pP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・空気をよごさない</a:t>
            </a:r>
          </a:p>
          <a:p>
            <a:pPr algn="l">
              <a:lnSpc>
                <a:spcPts val="2559"/>
              </a:lnSpc>
            </a:pP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・ずーっと使えるエネルギー🔁</a:t>
            </a:r>
          </a:p>
          <a:p>
            <a:pPr algn="l">
              <a:lnSpc>
                <a:spcPts val="2560"/>
              </a:lnSpc>
            </a:pP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🌎 地球にやさしい</a:t>
            </a: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！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3D7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692554" y="656810"/>
            <a:ext cx="922896" cy="1121505"/>
            <a:chOff x="0" y="0"/>
            <a:chExt cx="362566" cy="44059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FF9F8C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8692554" y="2212767"/>
            <a:ext cx="922896" cy="1121505"/>
            <a:chOff x="0" y="0"/>
            <a:chExt cx="362566" cy="440591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F9C464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8692554" y="3770068"/>
            <a:ext cx="922896" cy="1121505"/>
            <a:chOff x="0" y="0"/>
            <a:chExt cx="362566" cy="44059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9CC492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8692554" y="5326024"/>
            <a:ext cx="922896" cy="1121505"/>
            <a:chOff x="0" y="0"/>
            <a:chExt cx="362566" cy="440591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009AA6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-5400000">
            <a:off x="5893246" y="3057714"/>
            <a:ext cx="6216625" cy="1227783"/>
          </a:xfrm>
          <a:custGeom>
            <a:avLst/>
            <a:gdLst/>
            <a:ahLst/>
            <a:cxnLst/>
            <a:rect r="r" b="b" t="t" l="l"/>
            <a:pathLst>
              <a:path h="1227783" w="6216625">
                <a:moveTo>
                  <a:pt x="0" y="0"/>
                </a:moveTo>
                <a:lnTo>
                  <a:pt x="6216624" y="0"/>
                </a:lnTo>
                <a:lnTo>
                  <a:pt x="6216624" y="1227783"/>
                </a:lnTo>
                <a:lnTo>
                  <a:pt x="0" y="122778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0">
            <a:off x="548272" y="477446"/>
            <a:ext cx="8736596" cy="6188614"/>
            <a:chOff x="0" y="0"/>
            <a:chExt cx="3432234" cy="2431241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3432234" cy="2431241"/>
            </a:xfrm>
            <a:custGeom>
              <a:avLst/>
              <a:gdLst/>
              <a:ahLst/>
              <a:cxnLst/>
              <a:rect r="r" b="b" t="t" l="l"/>
              <a:pathLst>
                <a:path h="2431241" w="3432234">
                  <a:moveTo>
                    <a:pt x="0" y="0"/>
                  </a:moveTo>
                  <a:lnTo>
                    <a:pt x="3432234" y="0"/>
                  </a:lnTo>
                  <a:lnTo>
                    <a:pt x="3432234" y="2431241"/>
                  </a:lnTo>
                  <a:lnTo>
                    <a:pt x="0" y="2431241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3432234" cy="246934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0">
            <a:off x="150024" y="649140"/>
            <a:ext cx="754850" cy="6016921"/>
          </a:xfrm>
          <a:custGeom>
            <a:avLst/>
            <a:gdLst/>
            <a:ahLst/>
            <a:cxnLst/>
            <a:rect r="r" b="b" t="t" l="l"/>
            <a:pathLst>
              <a:path h="6016921" w="754850">
                <a:moveTo>
                  <a:pt x="0" y="0"/>
                </a:moveTo>
                <a:lnTo>
                  <a:pt x="754850" y="0"/>
                </a:lnTo>
                <a:lnTo>
                  <a:pt x="754850" y="6016920"/>
                </a:lnTo>
                <a:lnTo>
                  <a:pt x="0" y="601692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9" id="19"/>
          <p:cNvGrpSpPr/>
          <p:nvPr/>
        </p:nvGrpSpPr>
        <p:grpSpPr>
          <a:xfrm rot="0">
            <a:off x="506627" y="935005"/>
            <a:ext cx="8778240" cy="1219200"/>
            <a:chOff x="0" y="0"/>
            <a:chExt cx="11704320" cy="16256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1704320" cy="1625600"/>
            </a:xfrm>
            <a:custGeom>
              <a:avLst/>
              <a:gdLst/>
              <a:ahLst/>
              <a:cxnLst/>
              <a:rect r="r" b="b" t="t" l="l"/>
              <a:pathLst>
                <a:path h="1625600" w="11704320">
                  <a:moveTo>
                    <a:pt x="0" y="0"/>
                  </a:moveTo>
                  <a:lnTo>
                    <a:pt x="11704320" y="0"/>
                  </a:lnTo>
                  <a:lnTo>
                    <a:pt x="11704320" y="1625600"/>
                  </a:lnTo>
                  <a:lnTo>
                    <a:pt x="0" y="16256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447675"/>
              <a:ext cx="11704320" cy="20732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5631"/>
                </a:lnSpc>
              </a:pPr>
              <a:r>
                <a:rPr lang="en-US" sz="4693">
                  <a:solidFill>
                    <a:srgbClr val="000000"/>
                  </a:solidFill>
                  <a:latin typeface="UDモトヤマルベリ"/>
                  <a:ea typeface="UDモトヤマルベリ"/>
                  <a:cs typeface="UDモトヤマルベリ"/>
                  <a:sym typeface="UDモトヤマルベリ"/>
                </a:rPr>
                <a:t>たいへんなことは？</a:t>
              </a:r>
            </a:p>
          </p:txBody>
        </p:sp>
      </p:grpSp>
      <p:sp>
        <p:nvSpPr>
          <p:cNvPr name="Freeform 22" id="22"/>
          <p:cNvSpPr/>
          <p:nvPr/>
        </p:nvSpPr>
        <p:spPr>
          <a:xfrm flipH="false" flipV="false" rot="0">
            <a:off x="2544719" y="4650058"/>
            <a:ext cx="1571166" cy="675967"/>
          </a:xfrm>
          <a:custGeom>
            <a:avLst/>
            <a:gdLst/>
            <a:ahLst/>
            <a:cxnLst/>
            <a:rect r="r" b="b" t="t" l="l"/>
            <a:pathLst>
              <a:path h="675967" w="1571166">
                <a:moveTo>
                  <a:pt x="0" y="0"/>
                </a:moveTo>
                <a:lnTo>
                  <a:pt x="1571166" y="0"/>
                </a:lnTo>
                <a:lnTo>
                  <a:pt x="1571166" y="675966"/>
                </a:lnTo>
                <a:lnTo>
                  <a:pt x="0" y="67596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4876800" y="4208218"/>
            <a:ext cx="3901440" cy="1918240"/>
          </a:xfrm>
          <a:custGeom>
            <a:avLst/>
            <a:gdLst/>
            <a:ahLst/>
            <a:cxnLst/>
            <a:rect r="r" b="b" t="t" l="l"/>
            <a:pathLst>
              <a:path h="1918240" w="3901440">
                <a:moveTo>
                  <a:pt x="0" y="0"/>
                </a:moveTo>
                <a:lnTo>
                  <a:pt x="3901440" y="0"/>
                </a:lnTo>
                <a:lnTo>
                  <a:pt x="3901440" y="1918240"/>
                </a:lnTo>
                <a:lnTo>
                  <a:pt x="0" y="19182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1591894" y="4891573"/>
            <a:ext cx="513177" cy="821084"/>
          </a:xfrm>
          <a:custGeom>
            <a:avLst/>
            <a:gdLst/>
            <a:ahLst/>
            <a:cxnLst/>
            <a:rect r="r" b="b" t="t" l="l"/>
            <a:pathLst>
              <a:path h="821084" w="513177">
                <a:moveTo>
                  <a:pt x="0" y="0"/>
                </a:moveTo>
                <a:lnTo>
                  <a:pt x="513177" y="0"/>
                </a:lnTo>
                <a:lnTo>
                  <a:pt x="513177" y="821084"/>
                </a:lnTo>
                <a:lnTo>
                  <a:pt x="0" y="82108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1164331" y="1941268"/>
            <a:ext cx="8029096" cy="1828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60"/>
              </a:lnSpc>
            </a:pPr>
          </a:p>
          <a:p>
            <a:pPr algn="l">
              <a:lnSpc>
                <a:spcPts val="2559"/>
              </a:lnSpc>
            </a:pP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・</a:t>
            </a: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風がないと止まっちゃう😢</a:t>
            </a:r>
          </a:p>
          <a:p>
            <a:pPr algn="l">
              <a:lnSpc>
                <a:spcPts val="2559"/>
              </a:lnSpc>
            </a:pP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・羽の音がうるさいときもある</a:t>
            </a:r>
          </a:p>
          <a:p>
            <a:pPr algn="l">
              <a:lnSpc>
                <a:spcPts val="2559"/>
              </a:lnSpc>
            </a:pP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・広い場所が必要！</a:t>
            </a:r>
          </a:p>
          <a:p>
            <a:pPr algn="l">
              <a:lnSpc>
                <a:spcPts val="2560"/>
              </a:lnSpc>
            </a:pP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でも、いろいろ工夫されてるよ</a:t>
            </a: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！💡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3D7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692554" y="656810"/>
            <a:ext cx="922896" cy="1121505"/>
            <a:chOff x="0" y="0"/>
            <a:chExt cx="362566" cy="44059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FF9F8C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8692554" y="2212767"/>
            <a:ext cx="922896" cy="1121505"/>
            <a:chOff x="0" y="0"/>
            <a:chExt cx="362566" cy="440591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F9C464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8692554" y="3770068"/>
            <a:ext cx="922896" cy="1121505"/>
            <a:chOff x="0" y="0"/>
            <a:chExt cx="362566" cy="44059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9CC492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8692554" y="5326024"/>
            <a:ext cx="922896" cy="1121505"/>
            <a:chOff x="0" y="0"/>
            <a:chExt cx="362566" cy="440591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009AA6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-5400000">
            <a:off x="5893246" y="3057714"/>
            <a:ext cx="6216625" cy="1227783"/>
          </a:xfrm>
          <a:custGeom>
            <a:avLst/>
            <a:gdLst/>
            <a:ahLst/>
            <a:cxnLst/>
            <a:rect r="r" b="b" t="t" l="l"/>
            <a:pathLst>
              <a:path h="1227783" w="6216625">
                <a:moveTo>
                  <a:pt x="0" y="0"/>
                </a:moveTo>
                <a:lnTo>
                  <a:pt x="6216624" y="0"/>
                </a:lnTo>
                <a:lnTo>
                  <a:pt x="6216624" y="1227783"/>
                </a:lnTo>
                <a:lnTo>
                  <a:pt x="0" y="122778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0">
            <a:off x="548272" y="477446"/>
            <a:ext cx="8736596" cy="6188614"/>
            <a:chOff x="0" y="0"/>
            <a:chExt cx="3432234" cy="2431241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3432234" cy="2431241"/>
            </a:xfrm>
            <a:custGeom>
              <a:avLst/>
              <a:gdLst/>
              <a:ahLst/>
              <a:cxnLst/>
              <a:rect r="r" b="b" t="t" l="l"/>
              <a:pathLst>
                <a:path h="2431241" w="3432234">
                  <a:moveTo>
                    <a:pt x="0" y="0"/>
                  </a:moveTo>
                  <a:lnTo>
                    <a:pt x="3432234" y="0"/>
                  </a:lnTo>
                  <a:lnTo>
                    <a:pt x="3432234" y="2431241"/>
                  </a:lnTo>
                  <a:lnTo>
                    <a:pt x="0" y="2431241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3432234" cy="246934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0">
            <a:off x="150024" y="649140"/>
            <a:ext cx="754850" cy="6016921"/>
          </a:xfrm>
          <a:custGeom>
            <a:avLst/>
            <a:gdLst/>
            <a:ahLst/>
            <a:cxnLst/>
            <a:rect r="r" b="b" t="t" l="l"/>
            <a:pathLst>
              <a:path h="6016921" w="754850">
                <a:moveTo>
                  <a:pt x="0" y="0"/>
                </a:moveTo>
                <a:lnTo>
                  <a:pt x="754850" y="0"/>
                </a:lnTo>
                <a:lnTo>
                  <a:pt x="754850" y="6016920"/>
                </a:lnTo>
                <a:lnTo>
                  <a:pt x="0" y="601692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9" id="19"/>
          <p:cNvGrpSpPr/>
          <p:nvPr/>
        </p:nvGrpSpPr>
        <p:grpSpPr>
          <a:xfrm rot="0">
            <a:off x="506627" y="935005"/>
            <a:ext cx="8778240" cy="1219200"/>
            <a:chOff x="0" y="0"/>
            <a:chExt cx="11704320" cy="16256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1704320" cy="1625600"/>
            </a:xfrm>
            <a:custGeom>
              <a:avLst/>
              <a:gdLst/>
              <a:ahLst/>
              <a:cxnLst/>
              <a:rect r="r" b="b" t="t" l="l"/>
              <a:pathLst>
                <a:path h="1625600" w="11704320">
                  <a:moveTo>
                    <a:pt x="0" y="0"/>
                  </a:moveTo>
                  <a:lnTo>
                    <a:pt x="11704320" y="0"/>
                  </a:lnTo>
                  <a:lnTo>
                    <a:pt x="11704320" y="1625600"/>
                  </a:lnTo>
                  <a:lnTo>
                    <a:pt x="0" y="16256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447675"/>
              <a:ext cx="11704320" cy="20732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5631"/>
                </a:lnSpc>
              </a:pPr>
              <a:r>
                <a:rPr lang="en-US" sz="4693">
                  <a:solidFill>
                    <a:srgbClr val="000000"/>
                  </a:solidFill>
                  <a:latin typeface="UDモトヤマルベリ"/>
                  <a:ea typeface="UDモトヤマルベリ"/>
                  <a:cs typeface="UDモトヤマルベリ"/>
                  <a:sym typeface="UDモトヤマルベリ"/>
                </a:rPr>
                <a:t>まとめ</a:t>
              </a:r>
            </a:p>
          </p:txBody>
        </p:sp>
      </p:grpSp>
      <p:sp>
        <p:nvSpPr>
          <p:cNvPr name="Freeform 22" id="22"/>
          <p:cNvSpPr/>
          <p:nvPr/>
        </p:nvSpPr>
        <p:spPr>
          <a:xfrm flipH="false" flipV="false" rot="0">
            <a:off x="3774535" y="3770068"/>
            <a:ext cx="2242425" cy="2258853"/>
          </a:xfrm>
          <a:custGeom>
            <a:avLst/>
            <a:gdLst/>
            <a:ahLst/>
            <a:cxnLst/>
            <a:rect r="r" b="b" t="t" l="l"/>
            <a:pathLst>
              <a:path h="2258853" w="2242425">
                <a:moveTo>
                  <a:pt x="0" y="0"/>
                </a:moveTo>
                <a:lnTo>
                  <a:pt x="2242425" y="0"/>
                </a:lnTo>
                <a:lnTo>
                  <a:pt x="2242425" y="2258854"/>
                </a:lnTo>
                <a:lnTo>
                  <a:pt x="0" y="225885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1474865" y="4670876"/>
            <a:ext cx="1729678" cy="1106994"/>
          </a:xfrm>
          <a:custGeom>
            <a:avLst/>
            <a:gdLst/>
            <a:ahLst/>
            <a:cxnLst/>
            <a:rect r="r" b="b" t="t" l="l"/>
            <a:pathLst>
              <a:path h="1106994" w="1729678">
                <a:moveTo>
                  <a:pt x="0" y="0"/>
                </a:moveTo>
                <a:lnTo>
                  <a:pt x="1729679" y="0"/>
                </a:lnTo>
                <a:lnTo>
                  <a:pt x="1729679" y="1106994"/>
                </a:lnTo>
                <a:lnTo>
                  <a:pt x="0" y="110699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6674185" y="4670876"/>
            <a:ext cx="1725421" cy="1215901"/>
          </a:xfrm>
          <a:custGeom>
            <a:avLst/>
            <a:gdLst/>
            <a:ahLst/>
            <a:cxnLst/>
            <a:rect r="r" b="b" t="t" l="l"/>
            <a:pathLst>
              <a:path h="1215901" w="1725421">
                <a:moveTo>
                  <a:pt x="0" y="0"/>
                </a:moveTo>
                <a:lnTo>
                  <a:pt x="1725421" y="0"/>
                </a:lnTo>
                <a:lnTo>
                  <a:pt x="1725421" y="1215901"/>
                </a:lnTo>
                <a:lnTo>
                  <a:pt x="0" y="121590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1164331" y="1941268"/>
            <a:ext cx="8029096" cy="1504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60"/>
              </a:lnSpc>
            </a:pPr>
          </a:p>
          <a:p>
            <a:pPr algn="l">
              <a:lnSpc>
                <a:spcPts val="2559"/>
              </a:lnSpc>
            </a:pP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・</a:t>
            </a: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風の力で電気を作るのが「風力発電」！</a:t>
            </a:r>
          </a:p>
          <a:p>
            <a:pPr algn="l">
              <a:lnSpc>
                <a:spcPts val="2559"/>
              </a:lnSpc>
            </a:pP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・地球にやさしくて、これからもっと大切になるよ</a:t>
            </a:r>
          </a:p>
          <a:p>
            <a:pPr algn="l">
              <a:lnSpc>
                <a:spcPts val="2560"/>
              </a:lnSpc>
            </a:pP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・みんなも環境にやさしいエネルギーについて考えてみよう</a:t>
            </a: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！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DAGoVgM8SYY</dc:identifier>
  <dcterms:modified xsi:type="dcterms:W3CDTF">2011-08-01T06:04:30Z</dcterms:modified>
  <cp:revision>1</cp:revision>
  <dc:title>風力発電_小学生向け_ステップ2.pptx</dc:title>
</cp:coreProperties>
</file>